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handoutMasters/handoutMaster1.xml" ContentType="application/vnd.openxmlformats-officedocument.presentationml.handoutMaster+xml"/>
  <Override PartName="/ppt/media/image3.svg" ContentType="image/svg+xml"/>
  <Override PartName="/ppt/media/image5.svg" ContentType="image/svg+xml"/>
  <Override PartName="/ppt/media/image7.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17"/>
  </p:handoutMasterIdLst>
  <p:sldIdLst>
    <p:sldId id="257" r:id="rId3"/>
    <p:sldId id="261" r:id="rId5"/>
    <p:sldId id="262" r:id="rId6"/>
    <p:sldId id="266" r:id="rId7"/>
    <p:sldId id="263" r:id="rId8"/>
    <p:sldId id="268" r:id="rId9"/>
    <p:sldId id="264" r:id="rId10"/>
    <p:sldId id="270" r:id="rId11"/>
    <p:sldId id="276" r:id="rId12"/>
    <p:sldId id="265" r:id="rId13"/>
    <p:sldId id="272" r:id="rId14"/>
    <p:sldId id="274" r:id="rId15"/>
    <p:sldId id="259" r:id="rId16"/>
  </p:sldIdLst>
  <p:sldSz cx="12192000" cy="6858000"/>
  <p:notesSz cx="7103745" cy="10234295"/>
  <p:embeddedFontLst>
    <p:embeddedFont>
      <p:font typeface="汉仪粗简黑简" panose="00020600040101010101" charset="-122"/>
      <p:regular r:id="rId22"/>
    </p:embeddedFont>
    <p:embeddedFont>
      <p:font typeface="等线" panose="02010600030101010101" pitchFamily="2" charset="-122"/>
      <p:regular r:id="rId23"/>
    </p:embeddedFont>
    <p:embeddedFont>
      <p:font typeface="Calibri" panose="020F0502020204030204" charset="0"/>
      <p:regular r:id="rId24"/>
      <p:bold r:id="rId25"/>
      <p:italic r:id="rId26"/>
      <p:boldItalic r:id="rId27"/>
    </p:embeddedFont>
    <p:embeddedFont>
      <p:font typeface="等线 Light" panose="02010600030101010101" charset="-122"/>
      <p:regular r:id="rId28"/>
    </p:embeddedFont>
  </p:embeddedFontLst>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404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po ch" initials="Ec" lastIdx="18"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8E2D6"/>
    <a:srgbClr val="8A5F46"/>
    <a:srgbClr val="3F3F46"/>
    <a:srgbClr val="202020"/>
    <a:srgbClr val="B07A58"/>
    <a:srgbClr val="B2B2B2"/>
    <a:srgbClr val="323232"/>
    <a:srgbClr val="CC3300"/>
    <a:srgbClr val="CC0000"/>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59"/>
        <p:guide pos="4043"/>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gs" Target="tags/tag28.xml"/><Relationship Id="rId28" Type="http://schemas.openxmlformats.org/officeDocument/2006/relationships/font" Target="fonts/font7.fntdata"/><Relationship Id="rId27" Type="http://schemas.openxmlformats.org/officeDocument/2006/relationships/font" Target="fonts/font6.fntdata"/><Relationship Id="rId26" Type="http://schemas.openxmlformats.org/officeDocument/2006/relationships/font" Target="fonts/font5.fntdata"/><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commentAuthors" Target="commentAuthors.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DBBB2A3-24EA-4A70-9937-5F693C9FFF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FC1DB3-0A65-4B4F-AEED-41A3E4BD0C7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BBB2A3-24EA-4A70-9937-5F693C9FFF0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FC1DB3-0A65-4B4F-AEED-41A3E4BD0C7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24.xml"/></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1.png"/><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7.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7.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tags" Target="../tags/tag25.xml"/></Relationships>
</file>

<file path=ppt/slides/_rels/slide2.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7" Type="http://schemas.openxmlformats.org/officeDocument/2006/relationships/notesSlide" Target="../notesSlides/notesSlide2.xml"/><Relationship Id="rId16" Type="http://schemas.openxmlformats.org/officeDocument/2006/relationships/slideLayout" Target="../slideLayouts/slideLayout7.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tags" Target="../tags/tag16.xml"/><Relationship Id="rId11" Type="http://schemas.openxmlformats.org/officeDocument/2006/relationships/tags" Target="../tags/tag15.xml"/><Relationship Id="rId10" Type="http://schemas.openxmlformats.org/officeDocument/2006/relationships/tags" Target="../tags/tag14.xml"/><Relationship Id="rId1" Type="http://schemas.openxmlformats.org/officeDocument/2006/relationships/tags" Target="../tags/tag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20.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21.xml"/></Relationships>
</file>

<file path=ppt/slides/_rels/slide6.xml.rels><?xml version="1.0" encoding="UTF-8" standalone="yes"?>
<Relationships xmlns="http://schemas.openxmlformats.org/package/2006/relationships"><Relationship Id="rId9" Type="http://schemas.openxmlformats.org/officeDocument/2006/relationships/tags" Target="../tags/tag22.xml"/><Relationship Id="rId8" Type="http://schemas.openxmlformats.org/officeDocument/2006/relationships/image" Target="../media/image9.png"/><Relationship Id="rId7" Type="http://schemas.openxmlformats.org/officeDocument/2006/relationships/image" Target="../media/image8.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 Id="rId3" Type="http://schemas.openxmlformats.org/officeDocument/2006/relationships/image" Target="../media/image4.png"/><Relationship Id="rId2" Type="http://schemas.openxmlformats.org/officeDocument/2006/relationships/image" Target="../media/image3.svg"/><Relationship Id="rId11" Type="http://schemas.openxmlformats.org/officeDocument/2006/relationships/notesSlide" Target="../notesSlides/notesSlide6.xml"/><Relationship Id="rId10" Type="http://schemas.openxmlformats.org/officeDocument/2006/relationships/slideLayout" Target="../slideLayouts/slideLayout7.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23.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7.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7.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grpSp>
        <p:nvGrpSpPr>
          <p:cNvPr id="8" name="组合 7"/>
          <p:cNvGrpSpPr/>
          <p:nvPr/>
        </p:nvGrpSpPr>
        <p:grpSpPr>
          <a:xfrm>
            <a:off x="360045" y="382270"/>
            <a:ext cx="11471275" cy="4809490"/>
            <a:chOff x="567" y="602"/>
            <a:chExt cx="18065" cy="6242"/>
          </a:xfrm>
          <a:solidFill>
            <a:srgbClr val="3F3F46"/>
          </a:solidFill>
        </p:grpSpPr>
        <p:sp>
          <p:nvSpPr>
            <p:cNvPr id="7" name="圆角矩形 6"/>
            <p:cNvSpPr/>
            <p:nvPr/>
          </p:nvSpPr>
          <p:spPr>
            <a:xfrm>
              <a:off x="8416" y="602"/>
              <a:ext cx="10216" cy="4212"/>
            </a:xfrm>
            <a:prstGeom prst="roundRect">
              <a:avLst>
                <a:gd name="adj" fmla="val 568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圆角矩形 5"/>
            <p:cNvSpPr/>
            <p:nvPr/>
          </p:nvSpPr>
          <p:spPr>
            <a:xfrm>
              <a:off x="567" y="602"/>
              <a:ext cx="10216" cy="6242"/>
            </a:xfrm>
            <a:prstGeom prst="roundRect">
              <a:avLst>
                <a:gd name="adj" fmla="val 568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直角三角形 10"/>
            <p:cNvSpPr/>
            <p:nvPr/>
          </p:nvSpPr>
          <p:spPr>
            <a:xfrm rot="10800000" flipH="1">
              <a:off x="10648" y="2427"/>
              <a:ext cx="4311" cy="4313"/>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rot="12120000" flipH="1">
              <a:off x="12509" y="4708"/>
              <a:ext cx="247" cy="247"/>
            </a:xfrm>
            <a:custGeom>
              <a:avLst/>
              <a:gdLst>
                <a:gd name="it" fmla="*/ h 7 12"/>
                <a:gd name="ir" fmla="*/ w 7 12"/>
                <a:gd name="ib" fmla="*/ h 11 12"/>
              </a:gdLst>
              <a:ahLst/>
              <a:cxnLst>
                <a:cxn ang="3">
                  <a:pos x="l" y="t"/>
                </a:cxn>
                <a:cxn ang="cd2">
                  <a:pos x="l" y="vc"/>
                </a:cxn>
                <a:cxn ang="cd4">
                  <a:pos x="l" y="b"/>
                </a:cxn>
                <a:cxn ang="cd4">
                  <a:pos x="hc" y="b"/>
                </a:cxn>
                <a:cxn ang="cd4">
                  <a:pos x="r" y="b"/>
                </a:cxn>
                <a:cxn ang="0">
                  <a:pos x="hc" y="vc"/>
                </a:cxn>
              </a:cxnLst>
              <a:rect l="l" t="t" r="r" b="b"/>
              <a:pathLst>
                <a:path w="247" h="248">
                  <a:moveTo>
                    <a:pt x="0" y="0"/>
                  </a:moveTo>
                  <a:lnTo>
                    <a:pt x="247" y="247"/>
                  </a:lnTo>
                  <a:cubicBezTo>
                    <a:pt x="242" y="248"/>
                    <a:pt x="198" y="241"/>
                    <a:pt x="193" y="238"/>
                  </a:cubicBezTo>
                  <a:cubicBezTo>
                    <a:pt x="88" y="217"/>
                    <a:pt x="2" y="98"/>
                    <a:pt x="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grpSp>
      <p:sp>
        <p:nvSpPr>
          <p:cNvPr id="9" name="文本框 8"/>
          <p:cNvSpPr txBox="1"/>
          <p:nvPr>
            <p:custDataLst>
              <p:tags r:id="rId1"/>
            </p:custDataLst>
          </p:nvPr>
        </p:nvSpPr>
        <p:spPr>
          <a:xfrm>
            <a:off x="1464945" y="1113790"/>
            <a:ext cx="4450080" cy="1470660"/>
          </a:xfrm>
          <a:prstGeom prst="rect">
            <a:avLst/>
          </a:prstGeom>
          <a:noFill/>
        </p:spPr>
        <p:txBody>
          <a:bodyPr wrap="none" rtlCol="0">
            <a:noAutofit/>
          </a:bodyPr>
          <a:p>
            <a:pPr algn="ctr"/>
            <a:r>
              <a:rPr lang="en-US" sz="4000" b="1" dirty="0">
                <a:solidFill>
                  <a:schemeClr val="accent2"/>
                </a:solidFill>
                <a:sym typeface="+mn-ea"/>
              </a:rPr>
              <a:t>龙高师生关系现状</a:t>
            </a:r>
            <a:endParaRPr lang="en-US" sz="4000" b="1" dirty="0">
              <a:solidFill>
                <a:schemeClr val="accent2"/>
              </a:solidFill>
              <a:sym typeface="+mn-ea"/>
            </a:endParaRPr>
          </a:p>
          <a:p>
            <a:pPr algn="ctr"/>
            <a:r>
              <a:rPr lang="en-US" sz="4000" b="1" dirty="0">
                <a:solidFill>
                  <a:schemeClr val="accent2"/>
                </a:solidFill>
                <a:sym typeface="+mn-ea"/>
              </a:rPr>
              <a:t>及促进师生关系的策略研究</a:t>
            </a:r>
            <a:endParaRPr kumimoji="0" lang="en-US" altLang="en-US" sz="4000" b="1" i="0" u="none" strike="noStrike" kern="1200" cap="none" spc="0" normalizeH="0" baseline="0" noProof="0" dirty="0">
              <a:ln>
                <a:noFill/>
              </a:ln>
              <a:solidFill>
                <a:schemeClr val="accent2"/>
              </a:solidFill>
              <a:effectLst/>
              <a:uLnTx/>
              <a:uFillTx/>
              <a:latin typeface="汉仪粗简黑简" panose="00020600040101010101" charset="-122"/>
              <a:ea typeface="汉仪粗简黑简" panose="00020600040101010101" charset="-122"/>
              <a:sym typeface="+mn-ea"/>
            </a:endParaRPr>
          </a:p>
        </p:txBody>
      </p:sp>
      <p:sp>
        <p:nvSpPr>
          <p:cNvPr id="12" name="文本框 11"/>
          <p:cNvSpPr txBox="1"/>
          <p:nvPr>
            <p:custDataLst>
              <p:tags r:id="rId2"/>
            </p:custDataLst>
          </p:nvPr>
        </p:nvSpPr>
        <p:spPr>
          <a:xfrm>
            <a:off x="1464952" y="2360786"/>
            <a:ext cx="4354823" cy="460375"/>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lang="zh-CN" sz="2400" b="1" dirty="0">
                <a:solidFill>
                  <a:srgbClr val="E8E2D6"/>
                </a:solidFill>
                <a:latin typeface="汉仪粗简黑简" panose="00020600040101010101" charset="-122"/>
                <a:ea typeface="汉仪粗简黑简" panose="00020600040101010101" charset="-122"/>
                <a:cs typeface="汉仪粗简黑简" panose="00020600040101010101" charset="-122"/>
              </a:rPr>
              <a:t>（以英语学科学习为例</a:t>
            </a:r>
            <a:r>
              <a:rPr lang="zh-CN" sz="2000" b="1" dirty="0">
                <a:solidFill>
                  <a:srgbClr val="E8E2D6"/>
                </a:solidFill>
                <a:latin typeface="汉仪粗简黑简" panose="00020600040101010101" charset="-122"/>
                <a:ea typeface="汉仪粗简黑简" panose="00020600040101010101" charset="-122"/>
                <a:cs typeface="汉仪粗简黑简" panose="00020600040101010101" charset="-122"/>
              </a:rPr>
              <a:t>）</a:t>
            </a:r>
            <a:endParaRPr lang="zh-CN" sz="2000" b="1" dirty="0">
              <a:solidFill>
                <a:srgbClr val="E8E2D6"/>
              </a:solidFill>
              <a:latin typeface="汉仪粗简黑简" panose="00020600040101010101" charset="-122"/>
              <a:ea typeface="汉仪粗简黑简" panose="00020600040101010101" charset="-122"/>
              <a:cs typeface="汉仪粗简黑简" panose="00020600040101010101" charset="-122"/>
            </a:endParaRPr>
          </a:p>
        </p:txBody>
      </p:sp>
      <p:sp>
        <p:nvSpPr>
          <p:cNvPr id="14" name="文本框 13"/>
          <p:cNvSpPr txBox="1"/>
          <p:nvPr>
            <p:custDataLst>
              <p:tags r:id="rId3"/>
            </p:custDataLst>
          </p:nvPr>
        </p:nvSpPr>
        <p:spPr>
          <a:xfrm>
            <a:off x="740410" y="2956560"/>
            <a:ext cx="6487160" cy="645160"/>
          </a:xfrm>
          <a:prstGeom prst="rect">
            <a:avLst/>
          </a:prstGeom>
          <a:noFill/>
        </p:spPr>
        <p:txBody>
          <a:bodyPr wrap="square" rtlCol="0">
            <a:spAutoFit/>
          </a:bodyPr>
          <a:p>
            <a:pPr>
              <a:lnSpc>
                <a:spcPct val="150000"/>
              </a:lnSpc>
              <a:defRPr/>
            </a:pP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There are many variations of passages of Lorem Ipsum available, but the  majority have suffered alteration some form, by injected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humour</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or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randomThere</a:t>
            </a:r>
            <a:endPar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endParaRPr>
          </a:p>
        </p:txBody>
      </p:sp>
      <p:sp>
        <p:nvSpPr>
          <p:cNvPr id="16" name="圆角矩形 15"/>
          <p:cNvSpPr/>
          <p:nvPr/>
        </p:nvSpPr>
        <p:spPr>
          <a:xfrm>
            <a:off x="360680" y="5379085"/>
            <a:ext cx="11471275" cy="1014730"/>
          </a:xfrm>
          <a:prstGeom prst="roundRect">
            <a:avLst>
              <a:gd name="adj" fmla="val 14142"/>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0" name="组合 19"/>
          <p:cNvGrpSpPr/>
          <p:nvPr/>
        </p:nvGrpSpPr>
        <p:grpSpPr>
          <a:xfrm>
            <a:off x="11386185" y="617220"/>
            <a:ext cx="184150" cy="828675"/>
            <a:chOff x="17931" y="972"/>
            <a:chExt cx="342" cy="1539"/>
          </a:xfrm>
          <a:solidFill>
            <a:srgbClr val="F2B293"/>
          </a:solidFill>
        </p:grpSpPr>
        <p:sp>
          <p:nvSpPr>
            <p:cNvPr id="17" name="椭圆 16"/>
            <p:cNvSpPr/>
            <p:nvPr/>
          </p:nvSpPr>
          <p:spPr>
            <a:xfrm>
              <a:off x="17931" y="972"/>
              <a:ext cx="343" cy="34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椭圆 17"/>
            <p:cNvSpPr/>
            <p:nvPr/>
          </p:nvSpPr>
          <p:spPr>
            <a:xfrm>
              <a:off x="17931" y="1551"/>
              <a:ext cx="343" cy="34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椭圆 18"/>
            <p:cNvSpPr/>
            <p:nvPr/>
          </p:nvSpPr>
          <p:spPr>
            <a:xfrm>
              <a:off x="17931" y="2169"/>
              <a:ext cx="343" cy="34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 name="椭圆 1"/>
          <p:cNvSpPr/>
          <p:nvPr/>
        </p:nvSpPr>
        <p:spPr>
          <a:xfrm>
            <a:off x="555625" y="579437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椭圆 3"/>
          <p:cNvSpPr/>
          <p:nvPr/>
        </p:nvSpPr>
        <p:spPr>
          <a:xfrm>
            <a:off x="11441430" y="579437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6" name="组合 25"/>
          <p:cNvGrpSpPr/>
          <p:nvPr/>
        </p:nvGrpSpPr>
        <p:grpSpPr>
          <a:xfrm>
            <a:off x="777240" y="4626610"/>
            <a:ext cx="1727835" cy="262890"/>
            <a:chOff x="1224" y="7286"/>
            <a:chExt cx="2721" cy="414"/>
          </a:xfrm>
        </p:grpSpPr>
        <p:sp>
          <p:nvSpPr>
            <p:cNvPr id="10" name="燕尾形 9"/>
            <p:cNvSpPr/>
            <p:nvPr/>
          </p:nvSpPr>
          <p:spPr>
            <a:xfrm>
              <a:off x="1224"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燕尾形 12"/>
            <p:cNvSpPr/>
            <p:nvPr/>
          </p:nvSpPr>
          <p:spPr>
            <a:xfrm>
              <a:off x="1892"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2545"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燕尾形 23"/>
            <p:cNvSpPr/>
            <p:nvPr/>
          </p:nvSpPr>
          <p:spPr>
            <a:xfrm>
              <a:off x="3213"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7" name="文本框 26"/>
          <p:cNvSpPr txBox="1"/>
          <p:nvPr>
            <p:custDataLst>
              <p:tags r:id="rId4"/>
            </p:custDataLst>
          </p:nvPr>
        </p:nvSpPr>
        <p:spPr>
          <a:xfrm>
            <a:off x="1727518" y="5702935"/>
            <a:ext cx="8736965" cy="368300"/>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lang="zh-CN" altLang="en-US" b="1" dirty="0">
                <a:solidFill>
                  <a:srgbClr val="E8E2D6"/>
                </a:solidFill>
                <a:latin typeface="汉仪粗简黑简" panose="00020600040101010101" charset="-122"/>
                <a:ea typeface="汉仪粗简黑简" panose="00020600040101010101" charset="-122"/>
                <a:cs typeface="汉仪粗简黑简" panose="00020600040101010101" charset="-122"/>
              </a:rPr>
              <a:t>演讲人：翁子牧</a:t>
            </a:r>
            <a:r>
              <a:rPr lang="en-US" altLang="zh-CN" b="1" dirty="0">
                <a:solidFill>
                  <a:srgbClr val="E8E2D6"/>
                </a:solidFill>
                <a:latin typeface="汉仪粗简黑简" panose="00020600040101010101" charset="-122"/>
                <a:ea typeface="汉仪粗简黑简" panose="00020600040101010101" charset="-122"/>
                <a:cs typeface="汉仪粗简黑简" panose="00020600040101010101" charset="-122"/>
              </a:rPr>
              <a:t> </a:t>
            </a:r>
            <a:r>
              <a:rPr lang="zh-CN" altLang="en-US" b="1" dirty="0">
                <a:solidFill>
                  <a:srgbClr val="E8E2D6"/>
                </a:solidFill>
                <a:latin typeface="汉仪粗简黑简" panose="00020600040101010101" charset="-122"/>
                <a:ea typeface="汉仪粗简黑简" panose="00020600040101010101" charset="-122"/>
                <a:cs typeface="汉仪粗简黑简" panose="00020600040101010101" charset="-122"/>
              </a:rPr>
              <a:t>｜</a:t>
            </a:r>
            <a:r>
              <a:rPr lang="en-US" altLang="zh-CN" b="1" dirty="0">
                <a:solidFill>
                  <a:srgbClr val="E8E2D6"/>
                </a:solidFill>
                <a:latin typeface="汉仪粗简黑简" panose="00020600040101010101" charset="-122"/>
                <a:ea typeface="汉仪粗简黑简" panose="00020600040101010101" charset="-122"/>
                <a:cs typeface="汉仪粗简黑简" panose="00020600040101010101" charset="-122"/>
              </a:rPr>
              <a:t> </a:t>
            </a:r>
            <a:r>
              <a:rPr lang="zh-CN" altLang="en-US" b="1" dirty="0">
                <a:solidFill>
                  <a:srgbClr val="E8E2D6"/>
                </a:solidFill>
                <a:latin typeface="汉仪粗简黑简" panose="00020600040101010101" charset="-122"/>
                <a:ea typeface="汉仪粗简黑简" panose="00020600040101010101" charset="-122"/>
                <a:cs typeface="汉仪粗简黑简" panose="00020600040101010101" charset="-122"/>
              </a:rPr>
              <a:t>成员：刘涛、翁子牧、袁钰鸣、叶佳丽、詹舒昕、梁颖俊</a:t>
            </a:r>
            <a:r>
              <a:rPr lang="en-US" altLang="zh-CN" b="1" dirty="0">
                <a:solidFill>
                  <a:srgbClr val="E8E2D6"/>
                </a:solidFill>
                <a:latin typeface="汉仪粗简黑简" panose="00020600040101010101" charset="-122"/>
                <a:ea typeface="汉仪粗简黑简" panose="00020600040101010101" charset="-122"/>
                <a:cs typeface="汉仪粗简黑简" panose="00020600040101010101" charset="-122"/>
              </a:rPr>
              <a:t> </a:t>
            </a:r>
            <a:r>
              <a:rPr lang="zh-CN" b="1" dirty="0">
                <a:solidFill>
                  <a:srgbClr val="E8E2D6"/>
                </a:solidFill>
                <a:latin typeface="汉仪粗简黑简" panose="00020600040101010101" charset="-122"/>
                <a:ea typeface="汉仪粗简黑简" panose="00020600040101010101" charset="-122"/>
                <a:cs typeface="汉仪粗简黑简" panose="00020600040101010101" charset="-122"/>
              </a:rPr>
              <a:t> </a:t>
            </a:r>
            <a:endParaRPr lang="zh-CN" b="1" dirty="0">
              <a:solidFill>
                <a:srgbClr val="E8E2D6"/>
              </a:solidFill>
              <a:latin typeface="汉仪粗简黑简" panose="00020600040101010101" charset="-122"/>
              <a:ea typeface="汉仪粗简黑简" panose="00020600040101010101" charset="-122"/>
              <a:cs typeface="汉仪粗简黑简" panose="00020600040101010101"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6" name="圆角矩形 5"/>
          <p:cNvSpPr/>
          <p:nvPr/>
        </p:nvSpPr>
        <p:spPr>
          <a:xfrm flipH="1" flipV="1">
            <a:off x="360680" y="1631950"/>
            <a:ext cx="11471275" cy="4809490"/>
          </a:xfrm>
          <a:prstGeom prst="roundRect">
            <a:avLst>
              <a:gd name="adj" fmla="val 5687"/>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圆角矩形 15"/>
          <p:cNvSpPr/>
          <p:nvPr/>
        </p:nvSpPr>
        <p:spPr>
          <a:xfrm>
            <a:off x="360680" y="390525"/>
            <a:ext cx="11471275" cy="1014730"/>
          </a:xfrm>
          <a:prstGeom prst="roundRect">
            <a:avLst>
              <a:gd name="adj" fmla="val 14142"/>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椭圆 1"/>
          <p:cNvSpPr/>
          <p:nvPr/>
        </p:nvSpPr>
        <p:spPr>
          <a:xfrm>
            <a:off x="555625"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椭圆 3"/>
          <p:cNvSpPr/>
          <p:nvPr/>
        </p:nvSpPr>
        <p:spPr>
          <a:xfrm>
            <a:off x="11441430"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custDataLst>
              <p:tags r:id="rId1"/>
            </p:custDataLst>
          </p:nvPr>
        </p:nvSpPr>
        <p:spPr>
          <a:xfrm>
            <a:off x="4520248" y="636905"/>
            <a:ext cx="3151505" cy="521970"/>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rPr>
              <a:t>RART 04</a:t>
            </a:r>
            <a:endPar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endParaRPr>
          </a:p>
        </p:txBody>
      </p:sp>
      <p:sp>
        <p:nvSpPr>
          <p:cNvPr id="9" name="文本框 8"/>
          <p:cNvSpPr txBox="1"/>
          <p:nvPr/>
        </p:nvSpPr>
        <p:spPr>
          <a:xfrm>
            <a:off x="3962760" y="3013681"/>
            <a:ext cx="4266478" cy="829945"/>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4800" b="1" noProof="0" dirty="0">
                <a:ln>
                  <a:noFill/>
                </a:ln>
                <a:solidFill>
                  <a:srgbClr val="E8E2D6"/>
                </a:solidFill>
                <a:effectLst/>
                <a:uLnTx/>
                <a:uFillTx/>
                <a:latin typeface="汉仪粗简黑简" panose="00020600040101010101" charset="-122"/>
                <a:ea typeface="汉仪粗简黑简" panose="00020600040101010101" charset="-122"/>
                <a:sym typeface="+mn-ea"/>
              </a:rPr>
              <a:t>结论及建议</a:t>
            </a:r>
            <a:endParaRPr kumimoji="0" lang="zh-CN" altLang="en-US" sz="48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ea"/>
              <a:sym typeface="+mn-lt"/>
            </a:endParaRPr>
          </a:p>
        </p:txBody>
      </p:sp>
      <p:sp>
        <p:nvSpPr>
          <p:cNvPr id="10" name="文本框 9"/>
          <p:cNvSpPr txBox="1"/>
          <p:nvPr/>
        </p:nvSpPr>
        <p:spPr>
          <a:xfrm>
            <a:off x="2651125" y="3935428"/>
            <a:ext cx="6889750" cy="618157"/>
          </a:xfrm>
          <a:prstGeom prst="rect">
            <a:avLst/>
          </a:prstGeom>
          <a:noFill/>
        </p:spPr>
        <p:txBody>
          <a:bodyPr wrap="square" rtlCol="0">
            <a:spAutoFit/>
          </a:bodyPr>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There are many variations of passages of Lorem Ipsum available, but the  majority have suffered alteration some form, by injected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humour</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or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randomThere</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are</a:t>
            </a:r>
            <a:endPar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grpSp>
        <p:nvGrpSpPr>
          <p:cNvPr id="5" name="组合 4"/>
          <p:cNvGrpSpPr/>
          <p:nvPr/>
        </p:nvGrpSpPr>
        <p:grpSpPr>
          <a:xfrm>
            <a:off x="5231765" y="5175250"/>
            <a:ext cx="1727835" cy="262890"/>
            <a:chOff x="1224" y="7286"/>
            <a:chExt cx="2721" cy="414"/>
          </a:xfrm>
        </p:grpSpPr>
        <p:sp>
          <p:nvSpPr>
            <p:cNvPr id="12" name="燕尾形 11"/>
            <p:cNvSpPr/>
            <p:nvPr/>
          </p:nvSpPr>
          <p:spPr>
            <a:xfrm>
              <a:off x="1224"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燕尾形 12"/>
            <p:cNvSpPr/>
            <p:nvPr/>
          </p:nvSpPr>
          <p:spPr>
            <a:xfrm>
              <a:off x="1892"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2545"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燕尾形 23"/>
            <p:cNvSpPr/>
            <p:nvPr/>
          </p:nvSpPr>
          <p:spPr>
            <a:xfrm>
              <a:off x="3213"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19" name="矩形 18"/>
          <p:cNvSpPr/>
          <p:nvPr/>
        </p:nvSpPr>
        <p:spPr>
          <a:xfrm>
            <a:off x="215900" y="0"/>
            <a:ext cx="297492" cy="750440"/>
          </a:xfrm>
          <a:prstGeom prst="rect">
            <a:avLst/>
          </a:prstGeom>
          <a:solidFill>
            <a:srgbClr val="444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20" name="文本框 19"/>
          <p:cNvSpPr txBox="1"/>
          <p:nvPr/>
        </p:nvSpPr>
        <p:spPr>
          <a:xfrm>
            <a:off x="482600" y="148202"/>
            <a:ext cx="793750" cy="460375"/>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rPr>
              <a:t>结论</a:t>
            </a:r>
            <a:endPar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endParaRPr>
          </a:p>
        </p:txBody>
      </p:sp>
      <p:sp>
        <p:nvSpPr>
          <p:cNvPr id="21" name="矩形 20"/>
          <p:cNvSpPr/>
          <p:nvPr/>
        </p:nvSpPr>
        <p:spPr>
          <a:xfrm>
            <a:off x="513392" y="521289"/>
            <a:ext cx="3968144" cy="253916"/>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rPr>
              <a:t>There are many variations of passages of Lorem</a:t>
            </a:r>
            <a:endPar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endParaRPr>
          </a:p>
        </p:txBody>
      </p:sp>
      <p:sp>
        <p:nvSpPr>
          <p:cNvPr id="37" name="Text Box 81"/>
          <p:cNvSpPr txBox="1">
            <a:spLocks noChangeArrowheads="1"/>
          </p:cNvSpPr>
          <p:nvPr/>
        </p:nvSpPr>
        <p:spPr bwMode="auto">
          <a:xfrm>
            <a:off x="1497758" y="1923633"/>
            <a:ext cx="3366048" cy="1185032"/>
          </a:xfrm>
          <a:prstGeom prst="rect">
            <a:avLst/>
          </a:prstGeom>
          <a:noFill/>
          <a:ln>
            <a:noFill/>
          </a:ln>
          <a:effectLst/>
          <a:extLst>
            <a:ext uri="{909E8E84-426E-40DD-AFC4-6F175D3DCCD1}">
              <a14:hiddenFill xmlns:a14="http://schemas.microsoft.com/office/drawing/2010/main">
                <a:gradFill rotWithShape="1">
                  <a:gsLst>
                    <a:gs pos="0">
                      <a:srgbClr val="FED0A2"/>
                    </a:gs>
                    <a:gs pos="100000">
                      <a:srgbClr val="FFEFDF"/>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marL="0" lvl="0" indent="0" algn="l" defTabSz="914400" rtl="0" eaLnBrk="1" latinLnBrk="0" hangingPunct="1">
              <a:lnSpc>
                <a:spcPct val="100000"/>
              </a:lnSpc>
              <a:buClrTx/>
              <a:buSzTx/>
              <a:buFontTx/>
              <a:buNone/>
            </a:pPr>
            <a:r>
              <a:rPr lang="zh-CN" altLang="en-US" sz="4000" b="1" dirty="0">
                <a:solidFill>
                  <a:srgbClr val="E8E2D6"/>
                </a:solidFill>
                <a:latin typeface="汉仪粗简黑简" panose="00020600040101010101" charset="-122"/>
                <a:ea typeface="汉仪粗简黑简" panose="00020600040101010101" charset="-122"/>
                <a:sym typeface="+mn-ea"/>
              </a:rPr>
              <a:t>数据整理</a:t>
            </a:r>
            <a:endParaRPr lang="zh-CN" altLang="en-US" sz="4000" b="1" dirty="0">
              <a:solidFill>
                <a:srgbClr val="E8E2D6"/>
              </a:solidFill>
              <a:latin typeface="汉仪粗简黑简" panose="00020600040101010101" charset="-122"/>
              <a:ea typeface="汉仪粗简黑简" panose="00020600040101010101" charset="-122"/>
              <a:sym typeface="+mn-ea"/>
            </a:endParaRPr>
          </a:p>
          <a:p>
            <a:pPr marL="0" lvl="0" indent="0" algn="l" defTabSz="914400" rtl="0" eaLnBrk="1" latinLnBrk="0" hangingPunct="1">
              <a:lnSpc>
                <a:spcPct val="100000"/>
              </a:lnSpc>
              <a:buClrTx/>
              <a:buSzTx/>
              <a:buFontTx/>
              <a:buNone/>
            </a:pPr>
            <a:r>
              <a:rPr lang="en-US" altLang="zh-CN" sz="1800" b="1" dirty="0">
                <a:solidFill>
                  <a:srgbClr val="E8E2D6"/>
                </a:solidFill>
                <a:latin typeface="汉仪粗简黑简" panose="00020600040101010101" charset="-122"/>
                <a:ea typeface="汉仪粗简黑简" panose="00020600040101010101" charset="-122"/>
                <a:sym typeface="+mn-ea"/>
              </a:rPr>
              <a:t>2024.01.27-2024.02.03</a:t>
            </a:r>
            <a:endParaRPr lang="en-US" altLang="zh-CN" sz="1800" b="1" dirty="0">
              <a:solidFill>
                <a:srgbClr val="E8E2D6"/>
              </a:solidFill>
              <a:latin typeface="汉仪粗简黑简" panose="00020600040101010101" charset="-122"/>
              <a:ea typeface="汉仪粗简黑简" panose="00020600040101010101" charset="-122"/>
              <a:sym typeface="+mn-ea"/>
            </a:endParaRPr>
          </a:p>
        </p:txBody>
      </p:sp>
      <p:sp>
        <p:nvSpPr>
          <p:cNvPr id="14" name="Text Box 81"/>
          <p:cNvSpPr txBox="1">
            <a:spLocks noChangeArrowheads="1"/>
          </p:cNvSpPr>
          <p:nvPr/>
        </p:nvSpPr>
        <p:spPr bwMode="auto">
          <a:xfrm>
            <a:off x="7393940" y="1923415"/>
            <a:ext cx="3202940" cy="330200"/>
          </a:xfrm>
          <a:prstGeom prst="rect">
            <a:avLst/>
          </a:prstGeom>
          <a:noFill/>
          <a:ln>
            <a:noFill/>
          </a:ln>
          <a:effectLst/>
          <a:extLst>
            <a:ext uri="{909E8E84-426E-40DD-AFC4-6F175D3DCCD1}">
              <a14:hiddenFill xmlns:a14="http://schemas.microsoft.com/office/drawing/2010/main">
                <a:gradFill rotWithShape="1">
                  <a:gsLst>
                    <a:gs pos="0">
                      <a:srgbClr val="FED0A2"/>
                    </a:gs>
                    <a:gs pos="100000">
                      <a:srgbClr val="FFEFDF"/>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marL="0" lvl="0" indent="0" algn="l" defTabSz="914400" rtl="0" eaLnBrk="1" latinLnBrk="0" hangingPunct="1">
              <a:lnSpc>
                <a:spcPct val="100000"/>
              </a:lnSpc>
              <a:buClrTx/>
              <a:buSzTx/>
              <a:buFontTx/>
              <a:buNone/>
            </a:pPr>
            <a:r>
              <a:rPr lang="zh-CN" altLang="en-US" sz="4000" b="1" dirty="0">
                <a:solidFill>
                  <a:srgbClr val="E8E2D6"/>
                </a:solidFill>
                <a:latin typeface="汉仪粗简黑简" panose="00020600040101010101" charset="-122"/>
                <a:ea typeface="汉仪粗简黑简" panose="00020600040101010101" charset="-122"/>
                <a:sym typeface="+mn-ea"/>
              </a:rPr>
              <a:t>研究总结</a:t>
            </a:r>
            <a:endParaRPr lang="zh-CN" altLang="en-US" sz="4000" b="1" dirty="0">
              <a:solidFill>
                <a:srgbClr val="E8E2D6"/>
              </a:solidFill>
              <a:latin typeface="汉仪粗简黑简" panose="00020600040101010101" charset="-122"/>
              <a:ea typeface="汉仪粗简黑简" panose="00020600040101010101" charset="-122"/>
              <a:sym typeface="+mn-ea"/>
            </a:endParaRPr>
          </a:p>
          <a:p>
            <a:pPr marL="0" lvl="0" indent="0" algn="l" defTabSz="914400" rtl="0" eaLnBrk="1" latinLnBrk="0" hangingPunct="1">
              <a:lnSpc>
                <a:spcPct val="100000"/>
              </a:lnSpc>
              <a:buClrTx/>
              <a:buSzTx/>
              <a:buFontTx/>
              <a:buNone/>
            </a:pPr>
            <a:r>
              <a:rPr lang="en-US" altLang="zh-CN" sz="1800" b="1" dirty="0">
                <a:solidFill>
                  <a:srgbClr val="E8E2D6"/>
                </a:solidFill>
                <a:latin typeface="汉仪粗简黑简" panose="00020600040101010101" charset="-122"/>
                <a:ea typeface="汉仪粗简黑简" panose="00020600040101010101" charset="-122"/>
                <a:sym typeface="+mn-ea"/>
              </a:rPr>
              <a:t>2024.02.04-2024.02.11</a:t>
            </a:r>
            <a:endParaRPr lang="en-US" altLang="zh-CN" sz="1800" b="1" dirty="0">
              <a:solidFill>
                <a:srgbClr val="E8E2D6"/>
              </a:solidFill>
              <a:latin typeface="汉仪粗简黑简" panose="00020600040101010101" charset="-122"/>
              <a:ea typeface="汉仪粗简黑简" panose="00020600040101010101" charset="-122"/>
              <a:sym typeface="+mn-ea"/>
            </a:endParaRPr>
          </a:p>
        </p:txBody>
      </p:sp>
      <p:sp>
        <p:nvSpPr>
          <p:cNvPr id="35" name="Text Box 81"/>
          <p:cNvSpPr txBox="1">
            <a:spLocks noChangeArrowheads="1"/>
          </p:cNvSpPr>
          <p:nvPr/>
        </p:nvSpPr>
        <p:spPr bwMode="auto">
          <a:xfrm>
            <a:off x="2048303" y="3975235"/>
            <a:ext cx="1677949" cy="330515"/>
          </a:xfrm>
          <a:prstGeom prst="rect">
            <a:avLst/>
          </a:prstGeom>
          <a:noFill/>
          <a:ln>
            <a:noFill/>
          </a:ln>
          <a:effectLst/>
          <a:extLst>
            <a:ext uri="{909E8E84-426E-40DD-AFC4-6F175D3DCCD1}">
              <a14:hiddenFill xmlns:a14="http://schemas.microsoft.com/office/drawing/2010/main">
                <a:gradFill rotWithShape="1">
                  <a:gsLst>
                    <a:gs pos="0">
                      <a:srgbClr val="FED0A2"/>
                    </a:gs>
                    <a:gs pos="100000">
                      <a:srgbClr val="FFEFDF"/>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marL="0" lvl="0" indent="0" algn="l" defTabSz="914400" rtl="0" eaLnBrk="1" latinLnBrk="0" hangingPunct="1">
              <a:lnSpc>
                <a:spcPct val="100000"/>
              </a:lnSpc>
              <a:buClrTx/>
              <a:buSzTx/>
              <a:buFontTx/>
              <a:buNone/>
            </a:pPr>
            <a:r>
              <a:rPr lang="zh-CN" altLang="en-US" sz="1600" b="1" dirty="0">
                <a:solidFill>
                  <a:srgbClr val="E8E2D6"/>
                </a:solidFill>
                <a:latin typeface="汉仪粗简黑简" panose="00020600040101010101" charset="-122"/>
                <a:ea typeface="汉仪粗简黑简" panose="00020600040101010101" charset="-122"/>
                <a:sym typeface="+mn-ea"/>
              </a:rPr>
              <a:t>添加小标题</a:t>
            </a:r>
            <a:endParaRPr lang="zh-CN" altLang="en-US" sz="1600" b="1" dirty="0">
              <a:solidFill>
                <a:srgbClr val="E8E2D6"/>
              </a:solidFill>
              <a:latin typeface="汉仪粗简黑简" panose="00020600040101010101" charset="-122"/>
              <a:ea typeface="汉仪粗简黑简" panose="00020600040101010101" charset="-122"/>
              <a:sym typeface="+mn-ea"/>
            </a:endParaRPr>
          </a:p>
        </p:txBody>
      </p:sp>
      <p:sp>
        <p:nvSpPr>
          <p:cNvPr id="2" name="文本框 1"/>
          <p:cNvSpPr txBox="1"/>
          <p:nvPr/>
        </p:nvSpPr>
        <p:spPr>
          <a:xfrm>
            <a:off x="513080" y="749300"/>
            <a:ext cx="11269980" cy="706755"/>
          </a:xfrm>
          <a:prstGeom prst="rect">
            <a:avLst/>
          </a:prstGeom>
          <a:noFill/>
        </p:spPr>
        <p:txBody>
          <a:bodyPr wrap="square" rtlCol="0">
            <a:spAutoFit/>
          </a:bodyPr>
          <a:p>
            <a:r>
              <a:rPr lang="zh-CN" altLang="en-US" sz="2000"/>
              <a:t>研究结果表明，当前高中生与英语教师的师生关系状况良好。在依恋型、亲密型、冲突型和回避型中，亲密型均值最高，冲突型均值最低。</a:t>
            </a:r>
            <a:endParaRPr lang="zh-CN" altLang="en-US" sz="2000"/>
          </a:p>
        </p:txBody>
      </p:sp>
      <p:pic>
        <p:nvPicPr>
          <p:cNvPr id="3" name="图片 2" descr="e0039ae0708bc424fab12f80682fd83"/>
          <p:cNvPicPr>
            <a:picLocks noChangeAspect="1"/>
          </p:cNvPicPr>
          <p:nvPr/>
        </p:nvPicPr>
        <p:blipFill>
          <a:blip r:embed="rId1"/>
          <a:stretch>
            <a:fillRect/>
          </a:stretch>
        </p:blipFill>
        <p:spPr>
          <a:xfrm>
            <a:off x="624840" y="2016125"/>
            <a:ext cx="10382250" cy="537210"/>
          </a:xfrm>
          <a:prstGeom prst="rect">
            <a:avLst/>
          </a:prstGeom>
        </p:spPr>
      </p:pic>
      <p:pic>
        <p:nvPicPr>
          <p:cNvPr id="4" name="图片 3" descr="1c934f6ee59d8e2cc14264ce7b33f75"/>
          <p:cNvPicPr>
            <a:picLocks noChangeAspect="1"/>
          </p:cNvPicPr>
          <p:nvPr/>
        </p:nvPicPr>
        <p:blipFill>
          <a:blip r:embed="rId2"/>
          <a:stretch>
            <a:fillRect/>
          </a:stretch>
        </p:blipFill>
        <p:spPr>
          <a:xfrm>
            <a:off x="624840" y="2573020"/>
            <a:ext cx="10325100" cy="1281430"/>
          </a:xfrm>
          <a:prstGeom prst="rect">
            <a:avLst/>
          </a:prstGeom>
        </p:spPr>
      </p:pic>
      <p:pic>
        <p:nvPicPr>
          <p:cNvPr id="5" name="图片 4" descr="06ad3858a7913d6b04359de83c1d7be"/>
          <p:cNvPicPr>
            <a:picLocks noChangeAspect="1"/>
          </p:cNvPicPr>
          <p:nvPr/>
        </p:nvPicPr>
        <p:blipFill>
          <a:blip r:embed="rId3"/>
          <a:stretch>
            <a:fillRect/>
          </a:stretch>
        </p:blipFill>
        <p:spPr>
          <a:xfrm>
            <a:off x="559435" y="4822825"/>
            <a:ext cx="5524500" cy="1244600"/>
          </a:xfrm>
          <a:prstGeom prst="rect">
            <a:avLst/>
          </a:prstGeom>
        </p:spPr>
      </p:pic>
      <p:sp>
        <p:nvSpPr>
          <p:cNvPr id="7" name="文本框 6"/>
          <p:cNvSpPr txBox="1"/>
          <p:nvPr/>
        </p:nvSpPr>
        <p:spPr>
          <a:xfrm>
            <a:off x="734695" y="4317365"/>
            <a:ext cx="10688955" cy="368300"/>
          </a:xfrm>
          <a:prstGeom prst="rect">
            <a:avLst/>
          </a:prstGeom>
          <a:noFill/>
        </p:spPr>
        <p:txBody>
          <a:bodyPr wrap="square" rtlCol="0">
            <a:spAutoFit/>
          </a:bodyPr>
          <a:p>
            <a:endParaRPr lang="zh-CN" altLang="en-US"/>
          </a:p>
        </p:txBody>
      </p:sp>
      <p:sp>
        <p:nvSpPr>
          <p:cNvPr id="9" name="文本框 8"/>
          <p:cNvSpPr txBox="1"/>
          <p:nvPr/>
        </p:nvSpPr>
        <p:spPr>
          <a:xfrm>
            <a:off x="690880" y="4262755"/>
            <a:ext cx="11040110" cy="560070"/>
          </a:xfrm>
          <a:prstGeom prst="rect">
            <a:avLst/>
          </a:prstGeom>
          <a:noFill/>
        </p:spPr>
        <p:txBody>
          <a:bodyPr wrap="square" rtlCol="0">
            <a:noAutofit/>
          </a:bodyPr>
          <a:p>
            <a:r>
              <a:rPr lang="zh-CN" altLang="en-US" sz="2000"/>
              <a:t>为了获得更高的成绩、考进更好的大学是学生学习动机存在的主要因素。</a:t>
            </a:r>
            <a:endParaRPr lang="zh-CN" altLang="en-US" sz="2000"/>
          </a:p>
        </p:txBody>
      </p:sp>
      <p:pic>
        <p:nvPicPr>
          <p:cNvPr id="10" name="图片 9" descr="553c91375ec0c4bf7d8910407bf15bd"/>
          <p:cNvPicPr>
            <a:picLocks noChangeAspect="1"/>
          </p:cNvPicPr>
          <p:nvPr/>
        </p:nvPicPr>
        <p:blipFill>
          <a:blip r:embed="rId4"/>
          <a:stretch>
            <a:fillRect/>
          </a:stretch>
        </p:blipFill>
        <p:spPr>
          <a:xfrm>
            <a:off x="6355080" y="4685665"/>
            <a:ext cx="5281295" cy="1490345"/>
          </a:xfrm>
          <a:prstGeom prst="rect">
            <a:avLst/>
          </a:prstGeom>
        </p:spPr>
      </p:pic>
      <p:pic>
        <p:nvPicPr>
          <p:cNvPr id="15" name="图片 14" descr="37bf5fa837c90a9727f760f8399822b"/>
          <p:cNvPicPr>
            <a:picLocks noChangeAspect="1"/>
          </p:cNvPicPr>
          <p:nvPr/>
        </p:nvPicPr>
        <p:blipFill>
          <a:blip r:embed="rId5"/>
          <a:stretch>
            <a:fillRect/>
          </a:stretch>
        </p:blipFill>
        <p:spPr>
          <a:xfrm>
            <a:off x="513080" y="1475740"/>
            <a:ext cx="10953750" cy="520700"/>
          </a:xfrm>
          <a:prstGeom prst="rect">
            <a:avLst/>
          </a:prstGeom>
        </p:spPr>
      </p:pic>
      <p:sp>
        <p:nvSpPr>
          <p:cNvPr id="13" name="圆角矩形 12"/>
          <p:cNvSpPr/>
          <p:nvPr/>
        </p:nvSpPr>
        <p:spPr>
          <a:xfrm>
            <a:off x="1974215" y="1476375"/>
            <a:ext cx="802640" cy="2378075"/>
          </a:xfrm>
          <a:prstGeom prst="roundRect">
            <a:avLst/>
          </a:prstGeom>
          <a:ln>
            <a:solidFill>
              <a:srgbClr val="FF0000"/>
            </a:solidFill>
          </a:ln>
        </p:spPr>
        <p:style>
          <a:lnRef idx="3">
            <a:schemeClr val="accent1"/>
          </a:lnRef>
          <a:fillRef idx="0">
            <a:srgbClr val="FFFFFF"/>
          </a:fillRef>
          <a:effectRef idx="0">
            <a:srgbClr val="FFFFFF"/>
          </a:effectRef>
          <a:fontRef idx="minor">
            <a:schemeClr val="tx1"/>
          </a:fontRef>
        </p:style>
        <p:txBody>
          <a:bodyPr rtlCol="0" anchor="ctr"/>
          <a:p>
            <a:pPr algn="ctr"/>
            <a:endParaRPr lang="zh-CN" altLang="en-US">
              <a:solidFill>
                <a:srgbClr val="FF0000"/>
              </a:solidFill>
            </a:endParaRPr>
          </a:p>
        </p:txBody>
      </p:sp>
      <p:sp>
        <p:nvSpPr>
          <p:cNvPr id="17" name="圆角矩形 16"/>
          <p:cNvSpPr/>
          <p:nvPr/>
        </p:nvSpPr>
        <p:spPr>
          <a:xfrm>
            <a:off x="9008110" y="1456055"/>
            <a:ext cx="2458720" cy="2480310"/>
          </a:xfrm>
          <a:prstGeom prst="roundRect">
            <a:avLst/>
          </a:prstGeom>
          <a:ln>
            <a:solidFill>
              <a:srgbClr val="FF0000"/>
            </a:solidFill>
          </a:ln>
        </p:spPr>
        <p:style>
          <a:lnRef idx="3">
            <a:schemeClr val="accent1"/>
          </a:lnRef>
          <a:fillRef idx="0">
            <a:srgbClr val="FFFFFF"/>
          </a:fillRef>
          <a:effectRef idx="0">
            <a:srgbClr val="FFFFFF"/>
          </a:effectRef>
          <a:fontRef idx="minor">
            <a:schemeClr val="tx1"/>
          </a:fontRef>
        </p:style>
        <p:txBody>
          <a:bodyPr rtlCol="0" anchor="ctr"/>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linds(horizontal)">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anim calcmode="lin" valueType="num">
                                      <p:cBhvr additive="base">
                                        <p:cTn id="33" dur="500" fill="hold"/>
                                        <p:tgtEl>
                                          <p:spTgt spid="17"/>
                                        </p:tgtEl>
                                        <p:attrNameLst>
                                          <p:attrName>ppt_x</p:attrName>
                                        </p:attrNameLst>
                                      </p:cBhvr>
                                      <p:tavLst>
                                        <p:tav tm="0">
                                          <p:val>
                                            <p:strVal val="#ppt_x"/>
                                          </p:val>
                                        </p:tav>
                                        <p:tav tm="100000">
                                          <p:val>
                                            <p:strVal val="#ppt_x"/>
                                          </p:val>
                                        </p:tav>
                                      </p:tavLst>
                                    </p:anim>
                                    <p:anim calcmode="lin" valueType="num">
                                      <p:cBhvr additive="base">
                                        <p:cTn id="3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blinds(horizontal)">
                                      <p:cBhvr>
                                        <p:cTn id="39" dur="500"/>
                                        <p:tgtEl>
                                          <p:spTgt spid="9"/>
                                        </p:tgtEl>
                                      </p:cBhvr>
                                    </p:animEffect>
                                  </p:childTnLst>
                                </p:cTn>
                              </p:par>
                            </p:childTnLst>
                          </p:cTn>
                        </p:par>
                      </p:childTnLst>
                    </p:cTn>
                  </p:par>
                  <p:par>
                    <p:cTn id="40" fill="hold">
                      <p:stCondLst>
                        <p:cond delay="indefinite"/>
                      </p:stCondLst>
                      <p:childTnLst>
                        <p:par>
                          <p:cTn id="41" fill="hold">
                            <p:stCondLst>
                              <p:cond delay="0"/>
                            </p:stCondLst>
                            <p:childTnLst>
                              <p:par>
                                <p:cTn id="42" presetID="4" presetClass="entr" presetSubtype="16" fill="hold" nodeType="click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box(in)">
                                      <p:cBhvr>
                                        <p:cTn id="44" dur="2000"/>
                                        <p:tgtEl>
                                          <p:spTgt spid="5"/>
                                        </p:tgtEl>
                                      </p:cBhvr>
                                    </p:animEffect>
                                  </p:childTnLst>
                                </p:cTn>
                              </p:par>
                            </p:childTnLst>
                          </p:cTn>
                        </p:par>
                      </p:childTnLst>
                    </p:cTn>
                  </p:par>
                  <p:par>
                    <p:cTn id="45" fill="hold">
                      <p:stCondLst>
                        <p:cond delay="indefinite"/>
                      </p:stCondLst>
                      <p:childTnLst>
                        <p:par>
                          <p:cTn id="46" fill="hold">
                            <p:stCondLst>
                              <p:cond delay="0"/>
                            </p:stCondLst>
                            <p:childTnLst>
                              <p:par>
                                <p:cTn id="47" presetID="4" presetClass="entr" presetSubtype="16"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box(in)">
                                      <p:cBhvr>
                                        <p:cTn id="49"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13" grpId="0" animBg="1"/>
      <p:bldP spid="13" grpId="1" animBg="1"/>
      <p:bldP spid="17" grpId="0" bldLvl="0" animBg="1"/>
      <p:bldP spid="17" grpId="1" animBg="1"/>
      <p:bldP spid="9" grpId="0"/>
      <p:bldP spid="9" grpId="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19" name="矩形 18"/>
          <p:cNvSpPr/>
          <p:nvPr/>
        </p:nvSpPr>
        <p:spPr>
          <a:xfrm>
            <a:off x="215900" y="0"/>
            <a:ext cx="297492" cy="750440"/>
          </a:xfrm>
          <a:prstGeom prst="rect">
            <a:avLst/>
          </a:prstGeom>
          <a:solidFill>
            <a:srgbClr val="444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20" name="文本框 19"/>
          <p:cNvSpPr txBox="1"/>
          <p:nvPr/>
        </p:nvSpPr>
        <p:spPr>
          <a:xfrm>
            <a:off x="482600" y="148202"/>
            <a:ext cx="793750" cy="460375"/>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rPr>
              <a:t>建议</a:t>
            </a:r>
            <a:endPar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endParaRPr>
          </a:p>
        </p:txBody>
      </p:sp>
      <p:sp>
        <p:nvSpPr>
          <p:cNvPr id="21" name="矩形 20"/>
          <p:cNvSpPr/>
          <p:nvPr/>
        </p:nvSpPr>
        <p:spPr>
          <a:xfrm>
            <a:off x="513392" y="521289"/>
            <a:ext cx="3968144" cy="253916"/>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rPr>
              <a:t>There are many variations of passages of Lorem</a:t>
            </a:r>
            <a:endPar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endParaRPr>
          </a:p>
        </p:txBody>
      </p:sp>
      <p:sp>
        <p:nvSpPr>
          <p:cNvPr id="37" name="Text Box 81"/>
          <p:cNvSpPr txBox="1">
            <a:spLocks noChangeArrowheads="1"/>
          </p:cNvSpPr>
          <p:nvPr/>
        </p:nvSpPr>
        <p:spPr bwMode="auto">
          <a:xfrm>
            <a:off x="1497758" y="1923633"/>
            <a:ext cx="3366048" cy="1185032"/>
          </a:xfrm>
          <a:prstGeom prst="rect">
            <a:avLst/>
          </a:prstGeom>
          <a:noFill/>
          <a:ln>
            <a:noFill/>
          </a:ln>
          <a:effectLst/>
          <a:extLst>
            <a:ext uri="{909E8E84-426E-40DD-AFC4-6F175D3DCCD1}">
              <a14:hiddenFill xmlns:a14="http://schemas.microsoft.com/office/drawing/2010/main">
                <a:gradFill rotWithShape="1">
                  <a:gsLst>
                    <a:gs pos="0">
                      <a:srgbClr val="FED0A2"/>
                    </a:gs>
                    <a:gs pos="100000">
                      <a:srgbClr val="FFEFDF"/>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marL="0" lvl="0" indent="0" algn="l" defTabSz="914400" rtl="0" eaLnBrk="1" latinLnBrk="0" hangingPunct="1">
              <a:lnSpc>
                <a:spcPct val="100000"/>
              </a:lnSpc>
              <a:buClrTx/>
              <a:buSzTx/>
              <a:buFontTx/>
              <a:buNone/>
            </a:pPr>
            <a:r>
              <a:rPr lang="zh-CN" altLang="en-US" sz="4000" b="1" dirty="0">
                <a:solidFill>
                  <a:srgbClr val="E8E2D6"/>
                </a:solidFill>
                <a:latin typeface="汉仪粗简黑简" panose="00020600040101010101" charset="-122"/>
                <a:ea typeface="汉仪粗简黑简" panose="00020600040101010101" charset="-122"/>
                <a:sym typeface="+mn-ea"/>
              </a:rPr>
              <a:t>数据整理</a:t>
            </a:r>
            <a:endParaRPr lang="zh-CN" altLang="en-US" sz="4000" b="1" dirty="0">
              <a:solidFill>
                <a:srgbClr val="E8E2D6"/>
              </a:solidFill>
              <a:latin typeface="汉仪粗简黑简" panose="00020600040101010101" charset="-122"/>
              <a:ea typeface="汉仪粗简黑简" panose="00020600040101010101" charset="-122"/>
              <a:sym typeface="+mn-ea"/>
            </a:endParaRPr>
          </a:p>
          <a:p>
            <a:pPr marL="0" lvl="0" indent="0" algn="l" defTabSz="914400" rtl="0" eaLnBrk="1" latinLnBrk="0" hangingPunct="1">
              <a:lnSpc>
                <a:spcPct val="100000"/>
              </a:lnSpc>
              <a:buClrTx/>
              <a:buSzTx/>
              <a:buFontTx/>
              <a:buNone/>
            </a:pPr>
            <a:r>
              <a:rPr lang="en-US" altLang="zh-CN" sz="1800" b="1" dirty="0">
                <a:solidFill>
                  <a:srgbClr val="E8E2D6"/>
                </a:solidFill>
                <a:latin typeface="汉仪粗简黑简" panose="00020600040101010101" charset="-122"/>
                <a:ea typeface="汉仪粗简黑简" panose="00020600040101010101" charset="-122"/>
                <a:sym typeface="+mn-ea"/>
              </a:rPr>
              <a:t>2024.01.27-2024.02.03</a:t>
            </a:r>
            <a:endParaRPr lang="en-US" altLang="zh-CN" sz="1800" b="1" dirty="0">
              <a:solidFill>
                <a:srgbClr val="E8E2D6"/>
              </a:solidFill>
              <a:latin typeface="汉仪粗简黑简" panose="00020600040101010101" charset="-122"/>
              <a:ea typeface="汉仪粗简黑简" panose="00020600040101010101" charset="-122"/>
              <a:sym typeface="+mn-ea"/>
            </a:endParaRPr>
          </a:p>
        </p:txBody>
      </p:sp>
      <p:sp>
        <p:nvSpPr>
          <p:cNvPr id="14" name="Text Box 81"/>
          <p:cNvSpPr txBox="1">
            <a:spLocks noChangeArrowheads="1"/>
          </p:cNvSpPr>
          <p:nvPr/>
        </p:nvSpPr>
        <p:spPr bwMode="auto">
          <a:xfrm>
            <a:off x="7393940" y="1923415"/>
            <a:ext cx="3202940" cy="330200"/>
          </a:xfrm>
          <a:prstGeom prst="rect">
            <a:avLst/>
          </a:prstGeom>
          <a:noFill/>
          <a:ln>
            <a:noFill/>
          </a:ln>
          <a:effectLst/>
          <a:extLst>
            <a:ext uri="{909E8E84-426E-40DD-AFC4-6F175D3DCCD1}">
              <a14:hiddenFill xmlns:a14="http://schemas.microsoft.com/office/drawing/2010/main">
                <a:gradFill rotWithShape="1">
                  <a:gsLst>
                    <a:gs pos="0">
                      <a:srgbClr val="FED0A2"/>
                    </a:gs>
                    <a:gs pos="100000">
                      <a:srgbClr val="FFEFDF"/>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marL="0" lvl="0" indent="0" algn="l" defTabSz="914400" rtl="0" eaLnBrk="1" latinLnBrk="0" hangingPunct="1">
              <a:lnSpc>
                <a:spcPct val="100000"/>
              </a:lnSpc>
              <a:buClrTx/>
              <a:buSzTx/>
              <a:buFontTx/>
              <a:buNone/>
            </a:pPr>
            <a:r>
              <a:rPr lang="zh-CN" altLang="en-US" sz="4000" b="1" dirty="0">
                <a:solidFill>
                  <a:srgbClr val="E8E2D6"/>
                </a:solidFill>
                <a:latin typeface="汉仪粗简黑简" panose="00020600040101010101" charset="-122"/>
                <a:ea typeface="汉仪粗简黑简" panose="00020600040101010101" charset="-122"/>
                <a:sym typeface="+mn-ea"/>
              </a:rPr>
              <a:t>研究总结</a:t>
            </a:r>
            <a:endParaRPr lang="zh-CN" altLang="en-US" sz="4000" b="1" dirty="0">
              <a:solidFill>
                <a:srgbClr val="E8E2D6"/>
              </a:solidFill>
              <a:latin typeface="汉仪粗简黑简" panose="00020600040101010101" charset="-122"/>
              <a:ea typeface="汉仪粗简黑简" panose="00020600040101010101" charset="-122"/>
              <a:sym typeface="+mn-ea"/>
            </a:endParaRPr>
          </a:p>
          <a:p>
            <a:pPr marL="0" lvl="0" indent="0" algn="l" defTabSz="914400" rtl="0" eaLnBrk="1" latinLnBrk="0" hangingPunct="1">
              <a:lnSpc>
                <a:spcPct val="100000"/>
              </a:lnSpc>
              <a:buClrTx/>
              <a:buSzTx/>
              <a:buFontTx/>
              <a:buNone/>
            </a:pPr>
            <a:r>
              <a:rPr lang="en-US" altLang="zh-CN" sz="1800" b="1" dirty="0">
                <a:solidFill>
                  <a:srgbClr val="E8E2D6"/>
                </a:solidFill>
                <a:latin typeface="汉仪粗简黑简" panose="00020600040101010101" charset="-122"/>
                <a:ea typeface="汉仪粗简黑简" panose="00020600040101010101" charset="-122"/>
                <a:sym typeface="+mn-ea"/>
              </a:rPr>
              <a:t>2024.02.04-2024.02.11</a:t>
            </a:r>
            <a:endParaRPr lang="en-US" altLang="zh-CN" sz="1800" b="1" dirty="0">
              <a:solidFill>
                <a:srgbClr val="E8E2D6"/>
              </a:solidFill>
              <a:latin typeface="汉仪粗简黑简" panose="00020600040101010101" charset="-122"/>
              <a:ea typeface="汉仪粗简黑简" panose="00020600040101010101" charset="-122"/>
              <a:sym typeface="+mn-ea"/>
            </a:endParaRPr>
          </a:p>
        </p:txBody>
      </p:sp>
      <p:sp>
        <p:nvSpPr>
          <p:cNvPr id="35" name="Text Box 81"/>
          <p:cNvSpPr txBox="1">
            <a:spLocks noChangeArrowheads="1"/>
          </p:cNvSpPr>
          <p:nvPr/>
        </p:nvSpPr>
        <p:spPr bwMode="auto">
          <a:xfrm>
            <a:off x="2048303" y="3975235"/>
            <a:ext cx="1677949" cy="330515"/>
          </a:xfrm>
          <a:prstGeom prst="rect">
            <a:avLst/>
          </a:prstGeom>
          <a:noFill/>
          <a:ln>
            <a:noFill/>
          </a:ln>
          <a:effectLst/>
          <a:extLst>
            <a:ext uri="{909E8E84-426E-40DD-AFC4-6F175D3DCCD1}">
              <a14:hiddenFill xmlns:a14="http://schemas.microsoft.com/office/drawing/2010/main">
                <a:gradFill rotWithShape="1">
                  <a:gsLst>
                    <a:gs pos="0">
                      <a:srgbClr val="FED0A2"/>
                    </a:gs>
                    <a:gs pos="100000">
                      <a:srgbClr val="FFEFDF"/>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marL="0" lvl="0" indent="0" algn="l" defTabSz="914400" rtl="0" eaLnBrk="1" latinLnBrk="0" hangingPunct="1">
              <a:lnSpc>
                <a:spcPct val="100000"/>
              </a:lnSpc>
              <a:buClrTx/>
              <a:buSzTx/>
              <a:buFontTx/>
              <a:buNone/>
            </a:pPr>
            <a:r>
              <a:rPr lang="zh-CN" altLang="en-US" sz="1600" b="1" dirty="0">
                <a:solidFill>
                  <a:srgbClr val="E8E2D6"/>
                </a:solidFill>
                <a:latin typeface="汉仪粗简黑简" panose="00020600040101010101" charset="-122"/>
                <a:ea typeface="汉仪粗简黑简" panose="00020600040101010101" charset="-122"/>
                <a:sym typeface="+mn-ea"/>
              </a:rPr>
              <a:t>添加小标题</a:t>
            </a:r>
            <a:endParaRPr lang="zh-CN" altLang="en-US" sz="1600" b="1" dirty="0">
              <a:solidFill>
                <a:srgbClr val="E8E2D6"/>
              </a:solidFill>
              <a:latin typeface="汉仪粗简黑简" panose="00020600040101010101" charset="-122"/>
              <a:ea typeface="汉仪粗简黑简" panose="00020600040101010101" charset="-122"/>
              <a:sym typeface="+mn-ea"/>
            </a:endParaRPr>
          </a:p>
        </p:txBody>
      </p:sp>
      <p:sp>
        <p:nvSpPr>
          <p:cNvPr id="44" name="Text Box 81"/>
          <p:cNvSpPr txBox="1">
            <a:spLocks noChangeArrowheads="1"/>
          </p:cNvSpPr>
          <p:nvPr/>
        </p:nvSpPr>
        <p:spPr bwMode="auto">
          <a:xfrm>
            <a:off x="4615815" y="3976370"/>
            <a:ext cx="3093085" cy="330200"/>
          </a:xfrm>
          <a:prstGeom prst="rect">
            <a:avLst/>
          </a:prstGeom>
          <a:noFill/>
          <a:ln>
            <a:noFill/>
          </a:ln>
          <a:effectLst/>
          <a:extLst>
            <a:ext uri="{909E8E84-426E-40DD-AFC4-6F175D3DCCD1}">
              <a14:hiddenFill xmlns:a14="http://schemas.microsoft.com/office/drawing/2010/main">
                <a:gradFill rotWithShape="1">
                  <a:gsLst>
                    <a:gs pos="0">
                      <a:srgbClr val="FED0A2"/>
                    </a:gs>
                    <a:gs pos="100000">
                      <a:srgbClr val="FFEFDF"/>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marL="0" lvl="0" indent="0" algn="l" defTabSz="914400" rtl="0" eaLnBrk="1" latinLnBrk="0" hangingPunct="1">
              <a:lnSpc>
                <a:spcPct val="100000"/>
              </a:lnSpc>
              <a:buClrTx/>
              <a:buSzTx/>
              <a:buFontTx/>
              <a:buNone/>
            </a:pPr>
            <a:r>
              <a:rPr lang="en-US" altLang="zh-CN" sz="4000" b="1" dirty="0">
                <a:solidFill>
                  <a:srgbClr val="E8E2D6"/>
                </a:solidFill>
                <a:latin typeface="汉仪粗简黑简" panose="00020600040101010101" charset="-122"/>
                <a:ea typeface="汉仪粗简黑简" panose="00020600040101010101" charset="-122"/>
                <a:sym typeface="+mn-ea"/>
              </a:rPr>
              <a:t>PPT</a:t>
            </a:r>
            <a:r>
              <a:rPr lang="zh-CN" altLang="en-US" sz="4000" b="1" dirty="0">
                <a:solidFill>
                  <a:srgbClr val="E8E2D6"/>
                </a:solidFill>
                <a:latin typeface="汉仪粗简黑简" panose="00020600040101010101" charset="-122"/>
                <a:ea typeface="汉仪粗简黑简" panose="00020600040101010101" charset="-122"/>
                <a:sym typeface="+mn-ea"/>
              </a:rPr>
              <a:t>制作</a:t>
            </a:r>
            <a:endParaRPr lang="zh-CN" altLang="en-US" sz="4000" b="1" dirty="0">
              <a:solidFill>
                <a:srgbClr val="E8E2D6"/>
              </a:solidFill>
              <a:latin typeface="汉仪粗简黑简" panose="00020600040101010101" charset="-122"/>
              <a:ea typeface="汉仪粗简黑简" panose="00020600040101010101" charset="-122"/>
              <a:sym typeface="+mn-ea"/>
            </a:endParaRPr>
          </a:p>
          <a:p>
            <a:pPr marL="0" lvl="0" indent="0" algn="l" defTabSz="914400" rtl="0" eaLnBrk="1" latinLnBrk="0" hangingPunct="1">
              <a:lnSpc>
                <a:spcPct val="100000"/>
              </a:lnSpc>
              <a:buClrTx/>
              <a:buSzTx/>
              <a:buFontTx/>
              <a:buNone/>
            </a:pPr>
            <a:r>
              <a:rPr lang="en-US" altLang="zh-CN" sz="1800" b="1" dirty="0">
                <a:solidFill>
                  <a:srgbClr val="E8E2D6"/>
                </a:solidFill>
                <a:latin typeface="汉仪粗简黑简" panose="00020600040101010101" charset="-122"/>
                <a:ea typeface="汉仪粗简黑简" panose="00020600040101010101" charset="-122"/>
                <a:sym typeface="+mn-ea"/>
              </a:rPr>
              <a:t>2024.02.12-2024.02.17</a:t>
            </a:r>
            <a:endParaRPr lang="en-US" altLang="zh-CN" sz="1800" b="1" dirty="0">
              <a:solidFill>
                <a:srgbClr val="E8E2D6"/>
              </a:solidFill>
              <a:latin typeface="汉仪粗简黑简" panose="00020600040101010101" charset="-122"/>
              <a:ea typeface="汉仪粗简黑简" panose="00020600040101010101" charset="-122"/>
              <a:sym typeface="+mn-ea"/>
            </a:endParaRPr>
          </a:p>
        </p:txBody>
      </p:sp>
      <p:sp>
        <p:nvSpPr>
          <p:cNvPr id="7" name="文本框 6"/>
          <p:cNvSpPr txBox="1"/>
          <p:nvPr/>
        </p:nvSpPr>
        <p:spPr>
          <a:xfrm>
            <a:off x="734695" y="4317365"/>
            <a:ext cx="10688955" cy="368300"/>
          </a:xfrm>
          <a:prstGeom prst="rect">
            <a:avLst/>
          </a:prstGeom>
          <a:noFill/>
        </p:spPr>
        <p:txBody>
          <a:bodyPr wrap="square" rtlCol="0">
            <a:spAutoFit/>
          </a:bodyPr>
          <a:p>
            <a:endParaRPr lang="zh-CN" altLang="en-US"/>
          </a:p>
        </p:txBody>
      </p:sp>
      <p:sp>
        <p:nvSpPr>
          <p:cNvPr id="6" name="文本框 5"/>
          <p:cNvSpPr txBox="1"/>
          <p:nvPr/>
        </p:nvSpPr>
        <p:spPr>
          <a:xfrm>
            <a:off x="570230" y="751205"/>
            <a:ext cx="5059680" cy="3784600"/>
          </a:xfrm>
          <a:prstGeom prst="rect">
            <a:avLst/>
          </a:prstGeom>
          <a:noFill/>
        </p:spPr>
        <p:txBody>
          <a:bodyPr wrap="square" rtlCol="0">
            <a:spAutoFit/>
          </a:bodyPr>
          <a:p>
            <a:r>
              <a:rPr lang="zh-CN" altLang="en-US" sz="2000" b="1"/>
              <a:t>1.教师应构建民主、平等的师生关系</a:t>
            </a:r>
            <a:endParaRPr lang="zh-CN" altLang="en-US" sz="2000" b="1"/>
          </a:p>
          <a:p>
            <a:r>
              <a:rPr lang="zh-CN" altLang="en-US" sz="2000"/>
              <a:t>在课堂教学活动中，师生的人格地位是平等的，学生之间的人格也是平等的。和谐的师生关系离不开教师平等、民主地对待每一位学生。教师要为学生创造和睦、宽松、愉快的学习生活环境，同时融入学生的课堂、校园生活之中，成为学生的“自己人”、大朋友、和蔼可亲的“出谋划策者”和聆听者，与学生建立起亲熟感、信任感以及为学生所能真切感受到的安全感，构建民主、平等的师生关系 开启、点化、引领学生逐步形成健虐个性</a:t>
            </a:r>
            <a:endParaRPr lang="zh-CN" altLang="en-US" sz="2000"/>
          </a:p>
        </p:txBody>
      </p:sp>
      <p:pic>
        <p:nvPicPr>
          <p:cNvPr id="11" name="图片 10" descr="cc85a68c83e19fcdfe77977a33bd9c1"/>
          <p:cNvPicPr>
            <a:picLocks noChangeAspect="1"/>
          </p:cNvPicPr>
          <p:nvPr/>
        </p:nvPicPr>
        <p:blipFill>
          <a:blip r:embed="rId1"/>
          <a:stretch>
            <a:fillRect/>
          </a:stretch>
        </p:blipFill>
        <p:spPr>
          <a:xfrm>
            <a:off x="5629910" y="521970"/>
            <a:ext cx="4895850" cy="950595"/>
          </a:xfrm>
          <a:prstGeom prst="rect">
            <a:avLst/>
          </a:prstGeom>
        </p:spPr>
      </p:pic>
      <p:sp>
        <p:nvSpPr>
          <p:cNvPr id="12" name="文本框 11"/>
          <p:cNvSpPr txBox="1"/>
          <p:nvPr/>
        </p:nvSpPr>
        <p:spPr>
          <a:xfrm>
            <a:off x="6096000" y="2704465"/>
            <a:ext cx="5300980" cy="4092575"/>
          </a:xfrm>
          <a:prstGeom prst="rect">
            <a:avLst/>
          </a:prstGeom>
          <a:noFill/>
        </p:spPr>
        <p:txBody>
          <a:bodyPr wrap="square" rtlCol="0">
            <a:spAutoFit/>
          </a:bodyPr>
          <a:p>
            <a:r>
              <a:rPr lang="zh-CN" altLang="en-US" sz="2000" b="1"/>
              <a:t>2.学生应对教师的教育教学行为给予积极回应</a:t>
            </a:r>
            <a:endParaRPr lang="zh-CN" altLang="en-US" sz="2000" b="1"/>
          </a:p>
          <a:p>
            <a:r>
              <a:rPr lang="zh-CN" altLang="en-US" sz="2000"/>
              <a:t>在宽松、愉快的学习生活环境中，学生作为学习的主人应主动、积极地参与，并对教师的教育教学行为给予充分回应。作为教师，看到学生专注求知的神情、觉察到他们全身心地投入学习，自己的辛劳、智慧和汗水获得积极回馈，会真切感受到课堂教学的魅力和教育生活的美好。这种“美好”的感觉有助于教育教学成为教师专业成长和生活幸福的美妙场域从而不断激发教师从业的幸福感，激励教师向教育的更深层次迈进，向教学的更远道路前行。如此，良好的师生关系不断良性循环，继而推进教学相长。</a:t>
            </a:r>
            <a:endParaRPr lang="zh-CN" altLang="en-US" sz="2000"/>
          </a:p>
        </p:txBody>
      </p:sp>
      <p:pic>
        <p:nvPicPr>
          <p:cNvPr id="13" name="图片 12" descr="bd9c0f742a8c78762e9fd4916968dcf"/>
          <p:cNvPicPr>
            <a:picLocks noChangeAspect="1"/>
          </p:cNvPicPr>
          <p:nvPr/>
        </p:nvPicPr>
        <p:blipFill>
          <a:blip r:embed="rId2"/>
          <a:stretch>
            <a:fillRect/>
          </a:stretch>
        </p:blipFill>
        <p:spPr>
          <a:xfrm>
            <a:off x="5756910" y="1618615"/>
            <a:ext cx="4768850" cy="939800"/>
          </a:xfrm>
          <a:prstGeom prst="rect">
            <a:avLst/>
          </a:prstGeom>
        </p:spPr>
      </p:pic>
      <p:pic>
        <p:nvPicPr>
          <p:cNvPr id="15" name="图片 14" descr="d452c40240e22181065457520e9b9f9"/>
          <p:cNvPicPr>
            <a:picLocks noChangeAspect="1"/>
          </p:cNvPicPr>
          <p:nvPr/>
        </p:nvPicPr>
        <p:blipFill>
          <a:blip r:embed="rId3"/>
          <a:stretch>
            <a:fillRect/>
          </a:stretch>
        </p:blipFill>
        <p:spPr>
          <a:xfrm>
            <a:off x="880110" y="4839335"/>
            <a:ext cx="4749800" cy="10541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linds(horizontal)">
                                      <p:cBhvr>
                                        <p:cTn id="13" dur="5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500" fill="hold"/>
                                        <p:tgtEl>
                                          <p:spTgt spid="13"/>
                                        </p:tgtEl>
                                        <p:attrNameLst>
                                          <p:attrName>ppt_x</p:attrName>
                                        </p:attrNameLst>
                                      </p:cBhvr>
                                      <p:tavLst>
                                        <p:tav tm="0">
                                          <p:val>
                                            <p:strVal val="#ppt_x"/>
                                          </p:val>
                                        </p:tav>
                                        <p:tav tm="100000">
                                          <p:val>
                                            <p:strVal val="#ppt_x"/>
                                          </p:val>
                                        </p:tav>
                                      </p:tavLst>
                                    </p:anim>
                                    <p:anim calcmode="lin" valueType="num">
                                      <p:cBhvr additive="base">
                                        <p:cTn id="19"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blinds(horizontal)">
                                      <p:cBhvr>
                                        <p:cTn id="3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12" grpId="0"/>
      <p:bldP spid="12" grpId="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grpSp>
        <p:nvGrpSpPr>
          <p:cNvPr id="8" name="组合 7"/>
          <p:cNvGrpSpPr/>
          <p:nvPr/>
        </p:nvGrpSpPr>
        <p:grpSpPr>
          <a:xfrm>
            <a:off x="360045" y="382270"/>
            <a:ext cx="11471275" cy="4809490"/>
            <a:chOff x="567" y="602"/>
            <a:chExt cx="18065" cy="6242"/>
          </a:xfrm>
          <a:solidFill>
            <a:srgbClr val="3F3F46"/>
          </a:solidFill>
        </p:grpSpPr>
        <p:sp>
          <p:nvSpPr>
            <p:cNvPr id="7" name="圆角矩形 6"/>
            <p:cNvSpPr/>
            <p:nvPr/>
          </p:nvSpPr>
          <p:spPr>
            <a:xfrm>
              <a:off x="8416" y="602"/>
              <a:ext cx="10216" cy="4212"/>
            </a:xfrm>
            <a:prstGeom prst="roundRect">
              <a:avLst>
                <a:gd name="adj" fmla="val 568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圆角矩形 5"/>
            <p:cNvSpPr/>
            <p:nvPr/>
          </p:nvSpPr>
          <p:spPr>
            <a:xfrm>
              <a:off x="567" y="602"/>
              <a:ext cx="10216" cy="6242"/>
            </a:xfrm>
            <a:prstGeom prst="roundRect">
              <a:avLst>
                <a:gd name="adj" fmla="val 568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直角三角形 10"/>
            <p:cNvSpPr/>
            <p:nvPr/>
          </p:nvSpPr>
          <p:spPr>
            <a:xfrm rot="10800000" flipH="1">
              <a:off x="10648" y="2427"/>
              <a:ext cx="4311" cy="4313"/>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任意多边形 4"/>
            <p:cNvSpPr/>
            <p:nvPr/>
          </p:nvSpPr>
          <p:spPr>
            <a:xfrm rot="12120000" flipH="1">
              <a:off x="12509" y="4708"/>
              <a:ext cx="247" cy="247"/>
            </a:xfrm>
            <a:custGeom>
              <a:avLst/>
              <a:gdLst>
                <a:gd name="it" fmla="*/ h 7 12"/>
                <a:gd name="ir" fmla="*/ w 7 12"/>
                <a:gd name="ib" fmla="*/ h 11 12"/>
              </a:gdLst>
              <a:ahLst/>
              <a:cxnLst>
                <a:cxn ang="3">
                  <a:pos x="l" y="t"/>
                </a:cxn>
                <a:cxn ang="cd2">
                  <a:pos x="l" y="vc"/>
                </a:cxn>
                <a:cxn ang="cd4">
                  <a:pos x="l" y="b"/>
                </a:cxn>
                <a:cxn ang="cd4">
                  <a:pos x="hc" y="b"/>
                </a:cxn>
                <a:cxn ang="cd4">
                  <a:pos x="r" y="b"/>
                </a:cxn>
                <a:cxn ang="0">
                  <a:pos x="hc" y="vc"/>
                </a:cxn>
              </a:cxnLst>
              <a:rect l="l" t="t" r="r" b="b"/>
              <a:pathLst>
                <a:path w="247" h="248">
                  <a:moveTo>
                    <a:pt x="0" y="0"/>
                  </a:moveTo>
                  <a:lnTo>
                    <a:pt x="247" y="247"/>
                  </a:lnTo>
                  <a:cubicBezTo>
                    <a:pt x="242" y="248"/>
                    <a:pt x="198" y="241"/>
                    <a:pt x="193" y="238"/>
                  </a:cubicBezTo>
                  <a:cubicBezTo>
                    <a:pt x="88" y="217"/>
                    <a:pt x="2" y="98"/>
                    <a:pt x="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grpSp>
      <p:sp>
        <p:nvSpPr>
          <p:cNvPr id="9" name="文本框 8"/>
          <p:cNvSpPr txBox="1"/>
          <p:nvPr>
            <p:custDataLst>
              <p:tags r:id="rId1"/>
            </p:custDataLst>
          </p:nvPr>
        </p:nvSpPr>
        <p:spPr>
          <a:xfrm>
            <a:off x="712477" y="1535445"/>
            <a:ext cx="4754880" cy="1014730"/>
          </a:xfrm>
          <a:prstGeom prst="rect">
            <a:avLst/>
          </a:prstGeom>
          <a:noFill/>
        </p:spPr>
        <p:txBody>
          <a:bodyPr wrap="none" rtlCol="0">
            <a:spAutoFit/>
          </a:bodyPr>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600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rPr>
              <a:t>感谢您的</a:t>
            </a:r>
            <a:r>
              <a:rPr kumimoji="0" lang="zh-CN" altLang="en-US" sz="600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rPr>
              <a:t>观看</a:t>
            </a:r>
            <a:endParaRPr kumimoji="0" lang="zh-CN" altLang="en-US" sz="600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endParaRPr>
          </a:p>
        </p:txBody>
      </p:sp>
      <p:sp>
        <p:nvSpPr>
          <p:cNvPr id="14" name="文本框 13"/>
          <p:cNvSpPr txBox="1"/>
          <p:nvPr>
            <p:custDataLst>
              <p:tags r:id="rId2"/>
            </p:custDataLst>
          </p:nvPr>
        </p:nvSpPr>
        <p:spPr>
          <a:xfrm>
            <a:off x="740410" y="2956560"/>
            <a:ext cx="6487160" cy="645160"/>
          </a:xfrm>
          <a:prstGeom prst="rect">
            <a:avLst/>
          </a:prstGeom>
          <a:noFill/>
        </p:spPr>
        <p:txBody>
          <a:bodyPr wrap="square" rtlCol="0">
            <a:spAutoFit/>
          </a:bodyPr>
          <a:p>
            <a:pPr>
              <a:lnSpc>
                <a:spcPct val="150000"/>
              </a:lnSpc>
              <a:defRPr/>
            </a:pP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There are many variations of passages of Lorem Ipsum available, but the  majority have suffered alteration some form, by injected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humour</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or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randomThere</a:t>
            </a:r>
            <a:endPar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endParaRPr>
          </a:p>
        </p:txBody>
      </p:sp>
      <p:sp>
        <p:nvSpPr>
          <p:cNvPr id="16" name="圆角矩形 15"/>
          <p:cNvSpPr/>
          <p:nvPr/>
        </p:nvSpPr>
        <p:spPr>
          <a:xfrm>
            <a:off x="360680" y="5379085"/>
            <a:ext cx="11471275" cy="1014730"/>
          </a:xfrm>
          <a:prstGeom prst="roundRect">
            <a:avLst>
              <a:gd name="adj" fmla="val 14142"/>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0" name="组合 19"/>
          <p:cNvGrpSpPr/>
          <p:nvPr/>
        </p:nvGrpSpPr>
        <p:grpSpPr>
          <a:xfrm>
            <a:off x="11386185" y="617220"/>
            <a:ext cx="184150" cy="828675"/>
            <a:chOff x="17931" y="972"/>
            <a:chExt cx="342" cy="1539"/>
          </a:xfrm>
          <a:solidFill>
            <a:srgbClr val="F2B293"/>
          </a:solidFill>
        </p:grpSpPr>
        <p:sp>
          <p:nvSpPr>
            <p:cNvPr id="17" name="椭圆 16"/>
            <p:cNvSpPr/>
            <p:nvPr/>
          </p:nvSpPr>
          <p:spPr>
            <a:xfrm>
              <a:off x="17931" y="972"/>
              <a:ext cx="343" cy="34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椭圆 17"/>
            <p:cNvSpPr/>
            <p:nvPr/>
          </p:nvSpPr>
          <p:spPr>
            <a:xfrm>
              <a:off x="17931" y="1551"/>
              <a:ext cx="343" cy="34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椭圆 18"/>
            <p:cNvSpPr/>
            <p:nvPr/>
          </p:nvSpPr>
          <p:spPr>
            <a:xfrm>
              <a:off x="17931" y="2169"/>
              <a:ext cx="343" cy="34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 name="椭圆 1"/>
          <p:cNvSpPr/>
          <p:nvPr/>
        </p:nvSpPr>
        <p:spPr>
          <a:xfrm>
            <a:off x="555625" y="579437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椭圆 3"/>
          <p:cNvSpPr/>
          <p:nvPr/>
        </p:nvSpPr>
        <p:spPr>
          <a:xfrm>
            <a:off x="11441430" y="579437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燕尾形 9"/>
          <p:cNvSpPr/>
          <p:nvPr/>
        </p:nvSpPr>
        <p:spPr>
          <a:xfrm>
            <a:off x="777240" y="4626610"/>
            <a:ext cx="465455" cy="26352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燕尾形 12"/>
          <p:cNvSpPr/>
          <p:nvPr/>
        </p:nvSpPr>
        <p:spPr>
          <a:xfrm>
            <a:off x="1201420" y="4626610"/>
            <a:ext cx="465455" cy="26352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1616075" y="4626610"/>
            <a:ext cx="465455" cy="26352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燕尾形 23"/>
          <p:cNvSpPr/>
          <p:nvPr/>
        </p:nvSpPr>
        <p:spPr>
          <a:xfrm>
            <a:off x="2040255" y="4626610"/>
            <a:ext cx="465455" cy="26352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custDataLst>
              <p:tags r:id="rId3"/>
            </p:custDataLst>
          </p:nvPr>
        </p:nvSpPr>
        <p:spPr>
          <a:xfrm>
            <a:off x="1727518" y="5702935"/>
            <a:ext cx="8736965" cy="368300"/>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lang="zh-CN" altLang="en-US" b="1" dirty="0">
                <a:solidFill>
                  <a:srgbClr val="E8E2D6"/>
                </a:solidFill>
                <a:latin typeface="汉仪粗简黑简" panose="00020600040101010101" charset="-122"/>
                <a:ea typeface="汉仪粗简黑简" panose="00020600040101010101" charset="-122"/>
                <a:cs typeface="汉仪粗简黑简" panose="00020600040101010101" charset="-122"/>
              </a:rPr>
              <a:t>演讲人：翁子牧</a:t>
            </a:r>
            <a:r>
              <a:rPr lang="en-US" altLang="zh-CN" b="1" dirty="0">
                <a:solidFill>
                  <a:srgbClr val="E8E2D6"/>
                </a:solidFill>
                <a:latin typeface="汉仪粗简黑简" panose="00020600040101010101" charset="-122"/>
                <a:ea typeface="汉仪粗简黑简" panose="00020600040101010101" charset="-122"/>
                <a:cs typeface="汉仪粗简黑简" panose="00020600040101010101" charset="-122"/>
              </a:rPr>
              <a:t> </a:t>
            </a:r>
            <a:r>
              <a:rPr lang="zh-CN" altLang="en-US" b="1" dirty="0">
                <a:solidFill>
                  <a:srgbClr val="E8E2D6"/>
                </a:solidFill>
                <a:latin typeface="汉仪粗简黑简" panose="00020600040101010101" charset="-122"/>
                <a:ea typeface="汉仪粗简黑简" panose="00020600040101010101" charset="-122"/>
                <a:cs typeface="汉仪粗简黑简" panose="00020600040101010101" charset="-122"/>
              </a:rPr>
              <a:t>｜</a:t>
            </a:r>
            <a:r>
              <a:rPr lang="en-US" altLang="zh-CN" b="1" dirty="0">
                <a:solidFill>
                  <a:srgbClr val="E8E2D6"/>
                </a:solidFill>
                <a:latin typeface="汉仪粗简黑简" panose="00020600040101010101" charset="-122"/>
                <a:ea typeface="汉仪粗简黑简" panose="00020600040101010101" charset="-122"/>
                <a:cs typeface="汉仪粗简黑简" panose="00020600040101010101" charset="-122"/>
              </a:rPr>
              <a:t> </a:t>
            </a:r>
            <a:r>
              <a:rPr lang="zh-CN" altLang="en-US" b="1" dirty="0">
                <a:solidFill>
                  <a:srgbClr val="E8E2D6"/>
                </a:solidFill>
                <a:latin typeface="汉仪粗简黑简" panose="00020600040101010101" charset="-122"/>
                <a:ea typeface="汉仪粗简黑简" panose="00020600040101010101" charset="-122"/>
                <a:cs typeface="汉仪粗简黑简" panose="00020600040101010101" charset="-122"/>
                <a:sym typeface="+mn-ea"/>
              </a:rPr>
              <a:t>成员：刘涛、翁子牧、袁钰鸣、叶佳丽、詹舒昕、梁颖俊</a:t>
            </a:r>
            <a:r>
              <a:rPr lang="en-US" altLang="zh-CN" b="1" dirty="0">
                <a:solidFill>
                  <a:srgbClr val="E8E2D6"/>
                </a:solidFill>
                <a:latin typeface="汉仪粗简黑简" panose="00020600040101010101" charset="-122"/>
                <a:ea typeface="汉仪粗简黑简" panose="00020600040101010101" charset="-122"/>
                <a:cs typeface="汉仪粗简黑简" panose="00020600040101010101" charset="-122"/>
              </a:rPr>
              <a:t> </a:t>
            </a:r>
            <a:r>
              <a:rPr lang="zh-CN" b="1" dirty="0">
                <a:solidFill>
                  <a:srgbClr val="E8E2D6"/>
                </a:solidFill>
                <a:latin typeface="汉仪粗简黑简" panose="00020600040101010101" charset="-122"/>
                <a:ea typeface="汉仪粗简黑简" panose="00020600040101010101" charset="-122"/>
                <a:cs typeface="汉仪粗简黑简" panose="00020600040101010101" charset="-122"/>
              </a:rPr>
              <a:t> </a:t>
            </a:r>
            <a:endParaRPr lang="zh-CN" b="1" dirty="0">
              <a:solidFill>
                <a:srgbClr val="E8E2D6"/>
              </a:solidFill>
              <a:latin typeface="汉仪粗简黑简" panose="00020600040101010101" charset="-122"/>
              <a:ea typeface="汉仪粗简黑简" panose="00020600040101010101" charset="-122"/>
              <a:cs typeface="汉仪粗简黑简" panose="00020600040101010101"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6" name="圆角矩形 5"/>
          <p:cNvSpPr/>
          <p:nvPr/>
        </p:nvSpPr>
        <p:spPr>
          <a:xfrm flipH="1" flipV="1">
            <a:off x="360045" y="1631950"/>
            <a:ext cx="11471275" cy="4809490"/>
          </a:xfrm>
          <a:prstGeom prst="roundRect">
            <a:avLst>
              <a:gd name="adj" fmla="val 5687"/>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圆角矩形 15"/>
          <p:cNvSpPr/>
          <p:nvPr/>
        </p:nvSpPr>
        <p:spPr>
          <a:xfrm>
            <a:off x="360680" y="390525"/>
            <a:ext cx="11471275" cy="1014730"/>
          </a:xfrm>
          <a:prstGeom prst="roundRect">
            <a:avLst>
              <a:gd name="adj" fmla="val 14142"/>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文本框3"/>
          <p:cNvSpPr txBox="1"/>
          <p:nvPr>
            <p:custDataLst>
              <p:tags r:id="rId1"/>
            </p:custDataLst>
          </p:nvPr>
        </p:nvSpPr>
        <p:spPr>
          <a:xfrm>
            <a:off x="1672590" y="3042920"/>
            <a:ext cx="2847975" cy="1568450"/>
          </a:xfrm>
          <a:prstGeom prst="rect">
            <a:avLst/>
          </a:prstGeom>
          <a:noFill/>
          <a:effectLst>
            <a:outerShdw blurRad="50800" dist="38100" dir="2700000" sx="83000" sy="83000" algn="tl" rotWithShape="0">
              <a:prstClr val="black">
                <a:alpha val="57000"/>
              </a:prstClr>
            </a:outerShdw>
          </a:effectLst>
        </p:spPr>
        <p:txBody>
          <a:bodyPr vert="horz" wrap="square" rtlCol="0">
            <a:spAutoFit/>
          </a:bodyPr>
          <a:p>
            <a:pPr algn="dist">
              <a:defRPr/>
            </a:pPr>
            <a:r>
              <a:rPr lang="en-US" altLang="zh-CN" sz="9600" dirty="0">
                <a:ln w="76200">
                  <a:solidFill>
                    <a:srgbClr val="E8E2D6"/>
                  </a:solidFill>
                </a:ln>
                <a:noFill/>
                <a:effectLst/>
                <a:latin typeface="汉仪粗简黑简" panose="00020600040101010101" charset="-122"/>
                <a:ea typeface="汉仪粗简黑简" panose="00020600040101010101" charset="-122"/>
              </a:rPr>
              <a:t>目录</a:t>
            </a:r>
            <a:endParaRPr lang="en-US" altLang="zh-CN" sz="9600" dirty="0">
              <a:ln w="76200">
                <a:solidFill>
                  <a:srgbClr val="E8E2D6"/>
                </a:solidFill>
              </a:ln>
              <a:noFill/>
              <a:effectLst/>
              <a:latin typeface="汉仪粗简黑简" panose="00020600040101010101" charset="-122"/>
              <a:ea typeface="汉仪粗简黑简" panose="00020600040101010101" charset="-122"/>
            </a:endParaRPr>
          </a:p>
        </p:txBody>
      </p:sp>
      <p:sp>
        <p:nvSpPr>
          <p:cNvPr id="2" name="椭圆 1"/>
          <p:cNvSpPr/>
          <p:nvPr/>
        </p:nvSpPr>
        <p:spPr>
          <a:xfrm>
            <a:off x="555625"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椭圆 3"/>
          <p:cNvSpPr/>
          <p:nvPr/>
        </p:nvSpPr>
        <p:spPr>
          <a:xfrm>
            <a:off x="11441430"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custDataLst>
              <p:tags r:id="rId2"/>
            </p:custDataLst>
          </p:nvPr>
        </p:nvSpPr>
        <p:spPr>
          <a:xfrm>
            <a:off x="4520248" y="636905"/>
            <a:ext cx="3151505" cy="521970"/>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rPr>
              <a:t>CONTENTS</a:t>
            </a:r>
            <a:endPar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endParaRPr>
          </a:p>
        </p:txBody>
      </p:sp>
      <p:grpSp>
        <p:nvGrpSpPr>
          <p:cNvPr id="39" name="组合 38"/>
          <p:cNvGrpSpPr/>
          <p:nvPr>
            <p:custDataLst>
              <p:tags r:id="rId3"/>
            </p:custDataLst>
          </p:nvPr>
        </p:nvGrpSpPr>
        <p:grpSpPr>
          <a:xfrm>
            <a:off x="5954396" y="1930969"/>
            <a:ext cx="4635940" cy="4205103"/>
            <a:chOff x="7078981" y="1824389"/>
            <a:chExt cx="4635940" cy="4205103"/>
          </a:xfrm>
        </p:grpSpPr>
        <p:sp>
          <p:nvSpPr>
            <p:cNvPr id="3" name="文本框 2"/>
            <p:cNvSpPr txBox="1"/>
            <p:nvPr>
              <p:custDataLst>
                <p:tags r:id="rId4"/>
              </p:custDataLst>
            </p:nvPr>
          </p:nvSpPr>
          <p:spPr>
            <a:xfrm>
              <a:off x="8274252" y="2086350"/>
              <a:ext cx="3295317" cy="460375"/>
            </a:xfrm>
            <a:prstGeom prst="rect">
              <a:avLst/>
            </a:prstGeom>
            <a:noFill/>
          </p:spPr>
          <p:txBody>
            <a:bodyPr wrap="square" rtlCol="0">
              <a:spAutoFit/>
              <a:scene3d>
                <a:camera prst="orthographicFront"/>
                <a:lightRig rig="threePt" dir="t"/>
              </a:scene3d>
              <a:sp3d contourW="12700"/>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研究</a:t>
              </a:r>
              <a:r>
                <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背景</a:t>
              </a:r>
              <a:endPar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sp>
          <p:nvSpPr>
            <p:cNvPr id="26" name="文本框 25"/>
            <p:cNvSpPr txBox="1"/>
            <p:nvPr>
              <p:custDataLst>
                <p:tags r:id="rId5"/>
              </p:custDataLst>
            </p:nvPr>
          </p:nvSpPr>
          <p:spPr>
            <a:xfrm>
              <a:off x="8274252" y="5154803"/>
              <a:ext cx="2940340" cy="460375"/>
            </a:xfrm>
            <a:prstGeom prst="rect">
              <a:avLst/>
            </a:prstGeom>
            <a:noFill/>
          </p:spPr>
          <p:txBody>
            <a:bodyPr wrap="square" rtlCol="0">
              <a:spAutoFit/>
              <a:scene3d>
                <a:camera prst="orthographicFront"/>
                <a:lightRig rig="threePt" dir="t"/>
              </a:scene3d>
              <a:sp3d contourW="12700"/>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结论及</a:t>
              </a:r>
              <a:r>
                <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建议</a:t>
              </a:r>
              <a:endPar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sp>
          <p:nvSpPr>
            <p:cNvPr id="21" name="文本框 20"/>
            <p:cNvSpPr txBox="1"/>
            <p:nvPr>
              <p:custDataLst>
                <p:tags r:id="rId6"/>
              </p:custDataLst>
            </p:nvPr>
          </p:nvSpPr>
          <p:spPr>
            <a:xfrm>
              <a:off x="8312987" y="4070391"/>
              <a:ext cx="3401934" cy="829945"/>
            </a:xfrm>
            <a:prstGeom prst="rect">
              <a:avLst/>
            </a:prstGeom>
            <a:noFill/>
          </p:spPr>
          <p:txBody>
            <a:bodyPr wrap="square" rtlCol="0">
              <a:spAutoFit/>
              <a:scene3d>
                <a:camera prst="orthographicFront"/>
                <a:lightRig rig="threePt" dir="t"/>
              </a:scene3d>
              <a:sp3d contourW="12700"/>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师生关系对英语学习及英语学业成绩的</a:t>
              </a:r>
              <a:r>
                <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影响</a:t>
              </a:r>
              <a:endPar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sp>
          <p:nvSpPr>
            <p:cNvPr id="28" name="文本框 27"/>
            <p:cNvSpPr txBox="1"/>
            <p:nvPr>
              <p:custDataLst>
                <p:tags r:id="rId7"/>
              </p:custDataLst>
            </p:nvPr>
          </p:nvSpPr>
          <p:spPr>
            <a:xfrm>
              <a:off x="8284167" y="3089341"/>
              <a:ext cx="2950200" cy="829945"/>
            </a:xfrm>
            <a:prstGeom prst="rect">
              <a:avLst/>
            </a:prstGeom>
            <a:noFill/>
          </p:spPr>
          <p:txBody>
            <a:bodyPr wrap="square" rtlCol="0">
              <a:spAutoFit/>
              <a:scene3d>
                <a:camera prst="orthographicFront"/>
                <a:lightRig rig="threePt" dir="t"/>
              </a:scene3d>
              <a:sp3d contourW="12700"/>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龙高英语学习</a:t>
              </a:r>
              <a:r>
                <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中师生关系</a:t>
              </a:r>
              <a:r>
                <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现状</a:t>
              </a:r>
              <a:endParaRPr kumimoji="0" lang="zh-CN" altLang="en-US" sz="24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sp>
          <p:nvSpPr>
            <p:cNvPr id="32" name="椭圆 31"/>
            <p:cNvSpPr/>
            <p:nvPr>
              <p:custDataLst>
                <p:tags r:id="rId8"/>
              </p:custDataLst>
            </p:nvPr>
          </p:nvSpPr>
          <p:spPr>
            <a:xfrm>
              <a:off x="7078981" y="1824389"/>
              <a:ext cx="1141290" cy="1136652"/>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01</a:t>
              </a:r>
              <a:endParaRPr kumimoji="0" lang="en-US" altLang="zh-CN" sz="36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sp>
          <p:nvSpPr>
            <p:cNvPr id="33" name="椭圆 32"/>
            <p:cNvSpPr/>
            <p:nvPr>
              <p:custDataLst>
                <p:tags r:id="rId9"/>
              </p:custDataLst>
            </p:nvPr>
          </p:nvSpPr>
          <p:spPr>
            <a:xfrm>
              <a:off x="7078981" y="2847206"/>
              <a:ext cx="1141290" cy="1136652"/>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02</a:t>
              </a:r>
              <a:endParaRPr kumimoji="0" lang="en-US" altLang="zh-CN" sz="36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sp>
          <p:nvSpPr>
            <p:cNvPr id="34" name="椭圆 33"/>
            <p:cNvSpPr/>
            <p:nvPr>
              <p:custDataLst>
                <p:tags r:id="rId10"/>
              </p:custDataLst>
            </p:nvPr>
          </p:nvSpPr>
          <p:spPr>
            <a:xfrm>
              <a:off x="7078981" y="3870023"/>
              <a:ext cx="1141290" cy="1136652"/>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03</a:t>
              </a:r>
              <a:endParaRPr kumimoji="0" lang="en-US" altLang="zh-CN" sz="36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sp>
          <p:nvSpPr>
            <p:cNvPr id="35" name="椭圆 34"/>
            <p:cNvSpPr/>
            <p:nvPr>
              <p:custDataLst>
                <p:tags r:id="rId11"/>
              </p:custDataLst>
            </p:nvPr>
          </p:nvSpPr>
          <p:spPr>
            <a:xfrm>
              <a:off x="7078981" y="4892840"/>
              <a:ext cx="1141290" cy="1136652"/>
            </a:xfrm>
            <a:prstGeom prst="ellipse">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04</a:t>
              </a:r>
              <a:endParaRPr kumimoji="0" lang="en-US" altLang="zh-CN" sz="36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cxnSp>
          <p:nvCxnSpPr>
            <p:cNvPr id="36" name="直接连接符 35"/>
            <p:cNvCxnSpPr/>
            <p:nvPr>
              <p:custDataLst>
                <p:tags r:id="rId12"/>
              </p:custDataLst>
            </p:nvPr>
          </p:nvCxnSpPr>
          <p:spPr>
            <a:xfrm>
              <a:off x="8114747" y="2175859"/>
              <a:ext cx="0" cy="433711"/>
            </a:xfrm>
            <a:prstGeom prst="line">
              <a:avLst/>
            </a:prstGeom>
            <a:ln w="28575">
              <a:solidFill>
                <a:srgbClr val="E8E2D6"/>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custDataLst>
                <p:tags r:id="rId13"/>
              </p:custDataLst>
            </p:nvPr>
          </p:nvCxnSpPr>
          <p:spPr>
            <a:xfrm>
              <a:off x="8114747" y="3198676"/>
              <a:ext cx="0" cy="433711"/>
            </a:xfrm>
            <a:prstGeom prst="line">
              <a:avLst/>
            </a:prstGeom>
            <a:ln w="28575">
              <a:solidFill>
                <a:srgbClr val="E8E2D6"/>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custDataLst>
                <p:tags r:id="rId14"/>
              </p:custDataLst>
            </p:nvPr>
          </p:nvCxnSpPr>
          <p:spPr>
            <a:xfrm>
              <a:off x="8114747" y="4221493"/>
              <a:ext cx="0" cy="433711"/>
            </a:xfrm>
            <a:prstGeom prst="line">
              <a:avLst/>
            </a:prstGeom>
            <a:ln w="28575">
              <a:solidFill>
                <a:srgbClr val="E8E2D6"/>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custDataLst>
                <p:tags r:id="rId15"/>
              </p:custDataLst>
            </p:nvPr>
          </p:nvCxnSpPr>
          <p:spPr>
            <a:xfrm>
              <a:off x="8114747" y="5244310"/>
              <a:ext cx="0" cy="433711"/>
            </a:xfrm>
            <a:prstGeom prst="line">
              <a:avLst/>
            </a:prstGeom>
            <a:ln w="28575">
              <a:solidFill>
                <a:srgbClr val="E8E2D6"/>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2232660" y="4637405"/>
            <a:ext cx="1727835" cy="262890"/>
            <a:chOff x="1224" y="7286"/>
            <a:chExt cx="2721" cy="414"/>
          </a:xfrm>
        </p:grpSpPr>
        <p:sp>
          <p:nvSpPr>
            <p:cNvPr id="12" name="燕尾形 11"/>
            <p:cNvSpPr/>
            <p:nvPr/>
          </p:nvSpPr>
          <p:spPr>
            <a:xfrm>
              <a:off x="1224"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燕尾形 12"/>
            <p:cNvSpPr/>
            <p:nvPr/>
          </p:nvSpPr>
          <p:spPr>
            <a:xfrm>
              <a:off x="1892"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2545"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燕尾形 23"/>
            <p:cNvSpPr/>
            <p:nvPr/>
          </p:nvSpPr>
          <p:spPr>
            <a:xfrm>
              <a:off x="3213"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6" name="圆角矩形 5"/>
          <p:cNvSpPr/>
          <p:nvPr/>
        </p:nvSpPr>
        <p:spPr>
          <a:xfrm flipH="1" flipV="1">
            <a:off x="360045" y="1631950"/>
            <a:ext cx="11471275" cy="4809490"/>
          </a:xfrm>
          <a:prstGeom prst="roundRect">
            <a:avLst>
              <a:gd name="adj" fmla="val 5687"/>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圆角矩形 15"/>
          <p:cNvSpPr/>
          <p:nvPr/>
        </p:nvSpPr>
        <p:spPr>
          <a:xfrm>
            <a:off x="360680" y="390525"/>
            <a:ext cx="11471275" cy="1014730"/>
          </a:xfrm>
          <a:prstGeom prst="roundRect">
            <a:avLst>
              <a:gd name="adj" fmla="val 14142"/>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椭圆 1"/>
          <p:cNvSpPr/>
          <p:nvPr/>
        </p:nvSpPr>
        <p:spPr>
          <a:xfrm>
            <a:off x="555625"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椭圆 3"/>
          <p:cNvSpPr/>
          <p:nvPr/>
        </p:nvSpPr>
        <p:spPr>
          <a:xfrm>
            <a:off x="11441430"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custDataLst>
              <p:tags r:id="rId1"/>
            </p:custDataLst>
          </p:nvPr>
        </p:nvSpPr>
        <p:spPr>
          <a:xfrm>
            <a:off x="4520248" y="636905"/>
            <a:ext cx="3151505" cy="521970"/>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rPr>
              <a:t>RART 01</a:t>
            </a:r>
            <a:endPar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endParaRPr>
          </a:p>
        </p:txBody>
      </p:sp>
      <p:sp>
        <p:nvSpPr>
          <p:cNvPr id="9" name="文本框 8"/>
          <p:cNvSpPr txBox="1"/>
          <p:nvPr/>
        </p:nvSpPr>
        <p:spPr>
          <a:xfrm>
            <a:off x="3962760" y="2752061"/>
            <a:ext cx="4266478" cy="829945"/>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ea"/>
                <a:sym typeface="+mn-lt"/>
              </a:rPr>
              <a:t>研究</a:t>
            </a:r>
            <a:r>
              <a:rPr kumimoji="0" lang="zh-CN" altLang="en-US" sz="48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ea"/>
                <a:sym typeface="+mn-lt"/>
              </a:rPr>
              <a:t>背景</a:t>
            </a:r>
            <a:endParaRPr kumimoji="0" lang="zh-CN" altLang="en-US" sz="48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ea"/>
              <a:sym typeface="+mn-lt"/>
            </a:endParaRPr>
          </a:p>
        </p:txBody>
      </p:sp>
      <p:sp>
        <p:nvSpPr>
          <p:cNvPr id="10" name="文本框 9"/>
          <p:cNvSpPr txBox="1"/>
          <p:nvPr/>
        </p:nvSpPr>
        <p:spPr>
          <a:xfrm>
            <a:off x="2651125" y="3935428"/>
            <a:ext cx="6889750" cy="618157"/>
          </a:xfrm>
          <a:prstGeom prst="rect">
            <a:avLst/>
          </a:prstGeom>
          <a:noFill/>
        </p:spPr>
        <p:txBody>
          <a:bodyPr wrap="square" rtlCol="0">
            <a:spAutoFit/>
          </a:bodyPr>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There are many variations of passages of Lorem Ipsum available, but the  majority have suffered alteration some form, by injected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humour</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or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randomThere</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are</a:t>
            </a:r>
            <a:endPar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grpSp>
        <p:nvGrpSpPr>
          <p:cNvPr id="5" name="组合 4"/>
          <p:cNvGrpSpPr/>
          <p:nvPr/>
        </p:nvGrpSpPr>
        <p:grpSpPr>
          <a:xfrm>
            <a:off x="5231765" y="5175250"/>
            <a:ext cx="1727835" cy="262890"/>
            <a:chOff x="1224" y="7286"/>
            <a:chExt cx="2721" cy="414"/>
          </a:xfrm>
        </p:grpSpPr>
        <p:sp>
          <p:nvSpPr>
            <p:cNvPr id="12" name="燕尾形 11"/>
            <p:cNvSpPr/>
            <p:nvPr/>
          </p:nvSpPr>
          <p:spPr>
            <a:xfrm>
              <a:off x="1224"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燕尾形 12"/>
            <p:cNvSpPr/>
            <p:nvPr/>
          </p:nvSpPr>
          <p:spPr>
            <a:xfrm>
              <a:off x="1892"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2545"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燕尾形 23"/>
            <p:cNvSpPr/>
            <p:nvPr/>
          </p:nvSpPr>
          <p:spPr>
            <a:xfrm>
              <a:off x="3213"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19" name="矩形 18"/>
          <p:cNvSpPr/>
          <p:nvPr/>
        </p:nvSpPr>
        <p:spPr>
          <a:xfrm>
            <a:off x="215900" y="0"/>
            <a:ext cx="297492" cy="750440"/>
          </a:xfrm>
          <a:prstGeom prst="rect">
            <a:avLst/>
          </a:prstGeom>
          <a:solidFill>
            <a:srgbClr val="444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7" name="文本框 6"/>
          <p:cNvSpPr txBox="1"/>
          <p:nvPr/>
        </p:nvSpPr>
        <p:spPr>
          <a:xfrm>
            <a:off x="603250" y="92075"/>
            <a:ext cx="3555365" cy="460375"/>
          </a:xfrm>
          <a:prstGeom prst="rect">
            <a:avLst/>
          </a:prstGeom>
          <a:noFill/>
        </p:spPr>
        <p:txBody>
          <a:bodyPr wrap="square" rtlCol="0">
            <a:spAutoFit/>
          </a:bodyPr>
          <a:p>
            <a:r>
              <a:rPr lang="zh-CN" altLang="en-US" sz="2400"/>
              <a:t>背景、目的</a:t>
            </a:r>
            <a:endParaRPr lang="en-US" altLang="zh-CN" sz="2400"/>
          </a:p>
        </p:txBody>
      </p:sp>
      <p:sp>
        <p:nvSpPr>
          <p:cNvPr id="2" name="文本框 1"/>
          <p:cNvSpPr txBox="1"/>
          <p:nvPr/>
        </p:nvSpPr>
        <p:spPr>
          <a:xfrm>
            <a:off x="690880" y="1057910"/>
            <a:ext cx="11028045" cy="2553335"/>
          </a:xfrm>
          <a:prstGeom prst="rect">
            <a:avLst/>
          </a:prstGeom>
          <a:noFill/>
        </p:spPr>
        <p:txBody>
          <a:bodyPr wrap="square" rtlCol="0">
            <a:spAutoFit/>
          </a:bodyPr>
          <a:p>
            <a:r>
              <a:rPr lang="zh-CN" altLang="en-US" sz="2000"/>
              <a:t>背景：</a:t>
            </a:r>
            <a:r>
              <a:rPr lang="en-US" altLang="zh-CN" sz="2000"/>
              <a:t>1.</a:t>
            </a:r>
            <a:r>
              <a:rPr lang="zh-CN" altLang="en-US" sz="2000"/>
              <a:t>在对师生关系、英语学习动机的大量文献研究分析下发现，关于学习动机或师生关系的研究较多，即研究通常只涉及学习动机或师生关系。尽管一些研究者提出学习动机对学习者的学业成绩、学习为和学习态度有影响，也有研究者对师生关系的特点和分类进行了研究。然而，对两者之间的相关性研究却很少。</a:t>
            </a:r>
            <a:r>
              <a:rPr lang="zh-CN" altLang="en-US" sz="2000" b="1"/>
              <a:t>而高中生正值青春期，一些学生具有叛逆、厌学等明显的心理特征。更需要我们对此进行研究。</a:t>
            </a:r>
            <a:endParaRPr lang="zh-CN" altLang="en-US" sz="2000"/>
          </a:p>
          <a:p>
            <a:r>
              <a:rPr lang="en-US" altLang="zh-CN" sz="2000"/>
              <a:t>          2.</a:t>
            </a:r>
            <a:r>
              <a:rPr lang="en-US" altLang="zh-CN" sz="2000" b="1"/>
              <a:t>教学是师生互动与交流的过程。</a:t>
            </a:r>
            <a:r>
              <a:rPr lang="en-US" altLang="zh-CN" sz="2000"/>
              <a:t>在这一过程中，便形成了师生关系。师生关系是教育活动中最基本、最活跃、最重要的人际关系体系。同时，良好的师生关系能促进高中生身心的健康发展。所以，有必要对其进行一些研究。</a:t>
            </a:r>
            <a:endParaRPr lang="en-US" altLang="zh-CN" sz="2000"/>
          </a:p>
        </p:txBody>
      </p:sp>
      <p:sp>
        <p:nvSpPr>
          <p:cNvPr id="3" name="文本框 2"/>
          <p:cNvSpPr txBox="1"/>
          <p:nvPr/>
        </p:nvSpPr>
        <p:spPr>
          <a:xfrm>
            <a:off x="690880" y="3977640"/>
            <a:ext cx="10908030" cy="1322070"/>
          </a:xfrm>
          <a:prstGeom prst="rect">
            <a:avLst/>
          </a:prstGeom>
          <a:noFill/>
        </p:spPr>
        <p:txBody>
          <a:bodyPr wrap="square" rtlCol="0">
            <a:spAutoFit/>
          </a:bodyPr>
          <a:p>
            <a:r>
              <a:rPr lang="zh-CN" altLang="en-US" sz="2000" b="1"/>
              <a:t>目的：</a:t>
            </a:r>
            <a:r>
              <a:rPr lang="en-US" altLang="zh-CN" sz="2000" b="1"/>
              <a:t>1.</a:t>
            </a:r>
            <a:r>
              <a:rPr lang="zh-CN" altLang="en-US" sz="2000" b="1"/>
              <a:t>帮助学生正确认识师生关系，从而形成合理的英语学习动机，提高英语学习的积</a:t>
            </a:r>
            <a:endParaRPr lang="zh-CN" altLang="en-US" sz="2000" b="1"/>
          </a:p>
          <a:p>
            <a:r>
              <a:rPr lang="zh-CN" altLang="en-US" sz="2000" b="1"/>
              <a:t>极性与主动性。</a:t>
            </a:r>
            <a:endParaRPr lang="zh-CN" altLang="en-US" sz="2000" b="1"/>
          </a:p>
          <a:p>
            <a:r>
              <a:rPr lang="en-US" altLang="zh-CN" sz="2000" b="1"/>
              <a:t>           2.</a:t>
            </a:r>
            <a:r>
              <a:rPr lang="zh-CN" altLang="en-US" sz="2000" b="1"/>
              <a:t>同时，帮助教师建立正确的师生关系，提高自身专业素养，调动学生的英语学习积极性，提高英语教学质量。</a:t>
            </a:r>
            <a:endParaRPr lang="zh-CN" altLang="en-US" sz="2000" b="1"/>
          </a:p>
        </p:txBody>
      </p:sp>
      <p:pic>
        <p:nvPicPr>
          <p:cNvPr id="4" name="图片 3" descr="30e51c6bfd2468a27409a1adecaf88d"/>
          <p:cNvPicPr>
            <a:picLocks noChangeAspect="1"/>
          </p:cNvPicPr>
          <p:nvPr/>
        </p:nvPicPr>
        <p:blipFill>
          <a:blip r:embed="rId1"/>
          <a:stretch>
            <a:fillRect/>
          </a:stretch>
        </p:blipFill>
        <p:spPr>
          <a:xfrm>
            <a:off x="4718685" y="4940935"/>
            <a:ext cx="4387850" cy="1752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6" name="圆角矩形 5"/>
          <p:cNvSpPr/>
          <p:nvPr/>
        </p:nvSpPr>
        <p:spPr>
          <a:xfrm flipH="1" flipV="1">
            <a:off x="360045" y="1631950"/>
            <a:ext cx="11471275" cy="4809490"/>
          </a:xfrm>
          <a:prstGeom prst="roundRect">
            <a:avLst>
              <a:gd name="adj" fmla="val 5687"/>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圆角矩形 15"/>
          <p:cNvSpPr/>
          <p:nvPr/>
        </p:nvSpPr>
        <p:spPr>
          <a:xfrm>
            <a:off x="360680" y="390525"/>
            <a:ext cx="11471275" cy="1014730"/>
          </a:xfrm>
          <a:prstGeom prst="roundRect">
            <a:avLst>
              <a:gd name="adj" fmla="val 14142"/>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椭圆 1"/>
          <p:cNvSpPr/>
          <p:nvPr/>
        </p:nvSpPr>
        <p:spPr>
          <a:xfrm>
            <a:off x="555625"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椭圆 3"/>
          <p:cNvSpPr/>
          <p:nvPr/>
        </p:nvSpPr>
        <p:spPr>
          <a:xfrm>
            <a:off x="11441430"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custDataLst>
              <p:tags r:id="rId1"/>
            </p:custDataLst>
          </p:nvPr>
        </p:nvSpPr>
        <p:spPr>
          <a:xfrm>
            <a:off x="4520248" y="636905"/>
            <a:ext cx="3151505" cy="521970"/>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rPr>
              <a:t>RART 02</a:t>
            </a:r>
            <a:endPar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endParaRPr>
          </a:p>
        </p:txBody>
      </p:sp>
      <p:sp>
        <p:nvSpPr>
          <p:cNvPr id="9" name="文本框 8"/>
          <p:cNvSpPr txBox="1"/>
          <p:nvPr/>
        </p:nvSpPr>
        <p:spPr>
          <a:xfrm>
            <a:off x="3430905" y="2471420"/>
            <a:ext cx="5329555" cy="1764030"/>
          </a:xfrm>
          <a:prstGeom prst="rect">
            <a:avLst/>
          </a:prstGeom>
          <a:noFill/>
        </p:spPr>
        <p:txBody>
          <a:bodyPr wrap="square" rtlCol="0">
            <a:noAutofit/>
          </a:bodyPr>
          <a:p>
            <a:pPr marL="0" marR="0" lvl="0" indent="0" algn="ctr" defTabSz="914400" rtl="0" eaLnBrk="1" fontAlgn="auto" latinLnBrk="0" hangingPunct="1">
              <a:lnSpc>
                <a:spcPct val="100000"/>
              </a:lnSpc>
              <a:spcBef>
                <a:spcPts val="0"/>
              </a:spcBef>
              <a:spcAft>
                <a:spcPts val="0"/>
              </a:spcAft>
              <a:buClrTx/>
              <a:buSzTx/>
              <a:buFontTx/>
              <a:buNone/>
              <a:defRPr/>
            </a:pPr>
            <a:r>
              <a:rPr lang="zh-CN" altLang="en-US" sz="4800" b="1" noProof="0" dirty="0">
                <a:ln>
                  <a:noFill/>
                </a:ln>
                <a:solidFill>
                  <a:srgbClr val="E8E2D6"/>
                </a:solidFill>
                <a:effectLst/>
                <a:uLnTx/>
                <a:uFillTx/>
                <a:latin typeface="汉仪粗简黑简" panose="00020600040101010101" charset="-122"/>
                <a:ea typeface="汉仪粗简黑简" panose="00020600040101010101" charset="-122"/>
                <a:sym typeface="+mn-ea"/>
              </a:rPr>
              <a:t>龙高英语学习</a:t>
            </a:r>
            <a:r>
              <a:rPr lang="zh-CN" altLang="en-US" sz="4800" b="1" noProof="0" dirty="0">
                <a:ln>
                  <a:noFill/>
                </a:ln>
                <a:solidFill>
                  <a:srgbClr val="E8E2D6"/>
                </a:solidFill>
                <a:effectLst/>
                <a:uLnTx/>
                <a:uFillTx/>
                <a:latin typeface="汉仪粗简黑简" panose="00020600040101010101" charset="-122"/>
                <a:ea typeface="汉仪粗简黑简" panose="00020600040101010101" charset="-122"/>
                <a:sym typeface="+mn-ea"/>
              </a:rPr>
              <a:t>中师生关系现状</a:t>
            </a:r>
            <a:endParaRPr kumimoji="0" lang="zh-CN" altLang="en-US" sz="48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ea"/>
              <a:sym typeface="+mn-lt"/>
            </a:endParaRPr>
          </a:p>
        </p:txBody>
      </p:sp>
      <p:sp>
        <p:nvSpPr>
          <p:cNvPr id="10" name="文本框 9"/>
          <p:cNvSpPr txBox="1"/>
          <p:nvPr/>
        </p:nvSpPr>
        <p:spPr>
          <a:xfrm>
            <a:off x="2651125" y="3935428"/>
            <a:ext cx="6889750" cy="618157"/>
          </a:xfrm>
          <a:prstGeom prst="rect">
            <a:avLst/>
          </a:prstGeom>
          <a:noFill/>
        </p:spPr>
        <p:txBody>
          <a:bodyPr wrap="square" rtlCol="0">
            <a:spAutoFit/>
          </a:bodyPr>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There are many variations of passages of Lorem Ipsum available, but the  majority have suffered alteration some form, by injected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humour</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or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randomThere</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are</a:t>
            </a:r>
            <a:endPar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grpSp>
        <p:nvGrpSpPr>
          <p:cNvPr id="5" name="组合 4"/>
          <p:cNvGrpSpPr/>
          <p:nvPr/>
        </p:nvGrpSpPr>
        <p:grpSpPr>
          <a:xfrm>
            <a:off x="5231765" y="5175250"/>
            <a:ext cx="1727835" cy="262890"/>
            <a:chOff x="1224" y="7286"/>
            <a:chExt cx="2721" cy="414"/>
          </a:xfrm>
        </p:grpSpPr>
        <p:sp>
          <p:nvSpPr>
            <p:cNvPr id="12" name="燕尾形 11"/>
            <p:cNvSpPr/>
            <p:nvPr/>
          </p:nvSpPr>
          <p:spPr>
            <a:xfrm>
              <a:off x="1224"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燕尾形 12"/>
            <p:cNvSpPr/>
            <p:nvPr/>
          </p:nvSpPr>
          <p:spPr>
            <a:xfrm>
              <a:off x="1892"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2545"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燕尾形 23"/>
            <p:cNvSpPr/>
            <p:nvPr/>
          </p:nvSpPr>
          <p:spPr>
            <a:xfrm>
              <a:off x="3213"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19" name="矩形 18"/>
          <p:cNvSpPr/>
          <p:nvPr/>
        </p:nvSpPr>
        <p:spPr>
          <a:xfrm>
            <a:off x="215900" y="0"/>
            <a:ext cx="297492" cy="750440"/>
          </a:xfrm>
          <a:prstGeom prst="rect">
            <a:avLst/>
          </a:prstGeom>
          <a:solidFill>
            <a:srgbClr val="444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pic>
        <p:nvPicPr>
          <p:cNvPr id="16" name="图片 15" descr="2028727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275320" y="3046730"/>
            <a:ext cx="708660" cy="708660"/>
          </a:xfrm>
          <a:prstGeom prst="rect">
            <a:avLst/>
          </a:prstGeom>
        </p:spPr>
      </p:pic>
      <p:pic>
        <p:nvPicPr>
          <p:cNvPr id="18" name="图片 17" descr="20287239"/>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35600" y="1950085"/>
            <a:ext cx="708660" cy="708660"/>
          </a:xfrm>
          <a:prstGeom prst="rect">
            <a:avLst/>
          </a:prstGeom>
        </p:spPr>
      </p:pic>
      <p:pic>
        <p:nvPicPr>
          <p:cNvPr id="22" name="图片 21" descr="20287252"/>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62225" y="3077210"/>
            <a:ext cx="647700" cy="647700"/>
          </a:xfrm>
          <a:prstGeom prst="rect">
            <a:avLst/>
          </a:prstGeom>
        </p:spPr>
      </p:pic>
      <p:pic>
        <p:nvPicPr>
          <p:cNvPr id="2" name="图片 1" descr="1a23834586f564a835e69d7177c4c5c"/>
          <p:cNvPicPr>
            <a:picLocks noChangeAspect="1"/>
          </p:cNvPicPr>
          <p:nvPr/>
        </p:nvPicPr>
        <p:blipFill>
          <a:blip r:embed="rId7"/>
          <a:stretch>
            <a:fillRect/>
          </a:stretch>
        </p:blipFill>
        <p:spPr>
          <a:xfrm>
            <a:off x="1768475" y="2658745"/>
            <a:ext cx="3667125" cy="3644900"/>
          </a:xfrm>
          <a:prstGeom prst="rect">
            <a:avLst/>
          </a:prstGeom>
        </p:spPr>
      </p:pic>
      <p:pic>
        <p:nvPicPr>
          <p:cNvPr id="4" name="图片 3" descr="f72bb82d0c7a55a67fd077ad0f9f1c4"/>
          <p:cNvPicPr>
            <a:picLocks noChangeAspect="1"/>
          </p:cNvPicPr>
          <p:nvPr/>
        </p:nvPicPr>
        <p:blipFill>
          <a:blip r:embed="rId8"/>
          <a:stretch>
            <a:fillRect/>
          </a:stretch>
        </p:blipFill>
        <p:spPr>
          <a:xfrm>
            <a:off x="6144260" y="2658745"/>
            <a:ext cx="3547745" cy="3644900"/>
          </a:xfrm>
          <a:prstGeom prst="rect">
            <a:avLst/>
          </a:prstGeom>
        </p:spPr>
      </p:pic>
      <p:sp>
        <p:nvSpPr>
          <p:cNvPr id="6" name="文本框 5"/>
          <p:cNvSpPr txBox="1"/>
          <p:nvPr/>
        </p:nvSpPr>
        <p:spPr>
          <a:xfrm>
            <a:off x="513080" y="157480"/>
            <a:ext cx="4064000" cy="829945"/>
          </a:xfrm>
          <a:prstGeom prst="rect">
            <a:avLst/>
          </a:prstGeom>
          <a:noFill/>
        </p:spPr>
        <p:txBody>
          <a:bodyPr wrap="square" rtlCol="0">
            <a:spAutoFit/>
          </a:bodyPr>
          <a:p>
            <a:r>
              <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rPr>
              <a:t>现状</a:t>
            </a:r>
            <a:endPar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endParaRPr>
          </a:p>
          <a:p>
            <a:endPar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endParaRPr>
          </a:p>
        </p:txBody>
      </p:sp>
      <p:sp>
        <p:nvSpPr>
          <p:cNvPr id="21" name="矩形 20"/>
          <p:cNvSpPr/>
          <p:nvPr>
            <p:custDataLst>
              <p:tags r:id="rId9"/>
            </p:custDataLst>
          </p:nvPr>
        </p:nvSpPr>
        <p:spPr>
          <a:xfrm>
            <a:off x="513392" y="521289"/>
            <a:ext cx="3968144" cy="253916"/>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rPr>
              <a:t>There are many variations of passages of Lorem</a:t>
            </a:r>
            <a:endPar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endParaRPr>
          </a:p>
        </p:txBody>
      </p:sp>
      <p:sp>
        <p:nvSpPr>
          <p:cNvPr id="7" name="文本框 6"/>
          <p:cNvSpPr txBox="1"/>
          <p:nvPr/>
        </p:nvSpPr>
        <p:spPr>
          <a:xfrm>
            <a:off x="734695" y="1068705"/>
            <a:ext cx="10458450" cy="1014730"/>
          </a:xfrm>
          <a:prstGeom prst="rect">
            <a:avLst/>
          </a:prstGeom>
          <a:noFill/>
        </p:spPr>
        <p:txBody>
          <a:bodyPr wrap="square" rtlCol="0">
            <a:spAutoFit/>
          </a:bodyPr>
          <a:p>
            <a:r>
              <a:rPr lang="en-US" altLang="zh-CN" sz="2000"/>
              <a:t>     </a:t>
            </a:r>
            <a:r>
              <a:rPr lang="zh-CN" altLang="en-US" sz="2000"/>
              <a:t>在获取的</a:t>
            </a:r>
            <a:r>
              <a:rPr lang="en-US" altLang="zh-CN" sz="2000"/>
              <a:t>118</a:t>
            </a:r>
            <a:r>
              <a:rPr lang="zh-CN" altLang="en-US" sz="2000"/>
              <a:t>份数据中显示，学生对于英语老师的喜爱程度比较统一，以</a:t>
            </a:r>
            <a:r>
              <a:rPr lang="en-US" altLang="zh-CN" sz="2000"/>
              <a:t>“</a:t>
            </a:r>
            <a:r>
              <a:rPr lang="zh-CN" altLang="en-US" sz="2000"/>
              <a:t>喜欢</a:t>
            </a:r>
            <a:r>
              <a:rPr lang="en-US" altLang="zh-CN" sz="2000"/>
              <a:t>”</a:t>
            </a:r>
            <a:r>
              <a:rPr lang="zh-CN" altLang="en-US" sz="2000"/>
              <a:t>为主，</a:t>
            </a:r>
            <a:r>
              <a:rPr lang="en-US" altLang="zh-CN" sz="2000"/>
              <a:t>“</a:t>
            </a:r>
            <a:r>
              <a:rPr lang="zh-CN" altLang="en-US" sz="2000"/>
              <a:t>一般</a:t>
            </a:r>
            <a:r>
              <a:rPr lang="en-US" altLang="zh-CN" sz="2000"/>
              <a:t>”</a:t>
            </a:r>
            <a:r>
              <a:rPr lang="zh-CN" altLang="en-US" sz="2000"/>
              <a:t>为辅。在</a:t>
            </a:r>
            <a:r>
              <a:rPr lang="en-US" altLang="zh-CN" sz="2000"/>
              <a:t>“</a:t>
            </a:r>
            <a:r>
              <a:rPr lang="zh-CN" altLang="en-US" sz="2000"/>
              <a:t>是否被英语老师批评过</a:t>
            </a:r>
            <a:r>
              <a:rPr lang="en-US" altLang="zh-CN" sz="2000"/>
              <a:t>”</a:t>
            </a:r>
            <a:r>
              <a:rPr lang="zh-CN" altLang="en-US" sz="2000"/>
              <a:t>一栏中表示大部分学生都有被批评过，且在老师批评的内容中大部分为有道理的</a:t>
            </a:r>
            <a:endParaRPr lang="zh-CN" altLang="en-US" sz="2000"/>
          </a:p>
        </p:txBody>
      </p:sp>
      <p:sp>
        <p:nvSpPr>
          <p:cNvPr id="8" name="圆角矩形 7"/>
          <p:cNvSpPr/>
          <p:nvPr/>
        </p:nvSpPr>
        <p:spPr>
          <a:xfrm>
            <a:off x="1217295" y="3987800"/>
            <a:ext cx="1920875" cy="899795"/>
          </a:xfrm>
          <a:prstGeom prst="roundRect">
            <a:avLst/>
          </a:prstGeom>
          <a:ln>
            <a:solidFill>
              <a:srgbClr val="FF0000"/>
            </a:solidFill>
          </a:ln>
        </p:spPr>
        <p:style>
          <a:lnRef idx="3">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9" name="圆角矩形 8"/>
          <p:cNvSpPr/>
          <p:nvPr/>
        </p:nvSpPr>
        <p:spPr>
          <a:xfrm>
            <a:off x="6045835" y="4843780"/>
            <a:ext cx="3512185" cy="768350"/>
          </a:xfrm>
          <a:prstGeom prst="roundRect">
            <a:avLst/>
          </a:prstGeom>
          <a:ln>
            <a:solidFill>
              <a:srgbClr val="FF0000"/>
            </a:solidFill>
          </a:ln>
        </p:spPr>
        <p:style>
          <a:lnRef idx="3">
            <a:schemeClr val="accent1"/>
          </a:lnRef>
          <a:fillRef idx="0">
            <a:srgbClr val="FFFFFF"/>
          </a:fillRef>
          <a:effectRef idx="0">
            <a:srgbClr val="FFFFFF"/>
          </a:effectRef>
          <a:fontRef idx="minor">
            <a:schemeClr val="tx1"/>
          </a:fontRef>
        </p:style>
        <p:txBody>
          <a:bodyPr rtlCol="0" anchor="ctr"/>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ox(in)">
                                      <p:cBhvr>
                                        <p:cTn id="13" dur="20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4" presetClass="entr" presetSubtype="16"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ox(in)">
                                      <p:cBhvr>
                                        <p:cTn id="18" dur="20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animBg="1"/>
      <p:bldP spid="8" grpId="1" animBg="1"/>
      <p:bldP spid="9" grpId="0" animBg="1"/>
      <p:bldP spid="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6" name="圆角矩形 5"/>
          <p:cNvSpPr/>
          <p:nvPr/>
        </p:nvSpPr>
        <p:spPr>
          <a:xfrm flipH="1" flipV="1">
            <a:off x="360680" y="1631950"/>
            <a:ext cx="11471275" cy="4809490"/>
          </a:xfrm>
          <a:prstGeom prst="roundRect">
            <a:avLst>
              <a:gd name="adj" fmla="val 5687"/>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圆角矩形 15"/>
          <p:cNvSpPr/>
          <p:nvPr/>
        </p:nvSpPr>
        <p:spPr>
          <a:xfrm>
            <a:off x="360680" y="390525"/>
            <a:ext cx="11471275" cy="1014730"/>
          </a:xfrm>
          <a:prstGeom prst="roundRect">
            <a:avLst>
              <a:gd name="adj" fmla="val 14142"/>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椭圆 1"/>
          <p:cNvSpPr/>
          <p:nvPr/>
        </p:nvSpPr>
        <p:spPr>
          <a:xfrm>
            <a:off x="555625"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椭圆 3"/>
          <p:cNvSpPr/>
          <p:nvPr/>
        </p:nvSpPr>
        <p:spPr>
          <a:xfrm>
            <a:off x="11441430" y="805815"/>
            <a:ext cx="184688" cy="184688"/>
          </a:xfrm>
          <a:prstGeom prst="ellipse">
            <a:avLst/>
          </a:prstGeom>
          <a:solidFill>
            <a:srgbClr val="3F3F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custDataLst>
              <p:tags r:id="rId1"/>
            </p:custDataLst>
          </p:nvPr>
        </p:nvSpPr>
        <p:spPr>
          <a:xfrm>
            <a:off x="4520248" y="636905"/>
            <a:ext cx="3151505" cy="521970"/>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rPr>
              <a:t>RART 03</a:t>
            </a:r>
            <a:endParaRPr lang="en-US" altLang="zh-CN" sz="2800" b="1" dirty="0">
              <a:solidFill>
                <a:srgbClr val="E8E2D6"/>
              </a:solidFill>
              <a:latin typeface="汉仪粗简黑简" panose="00020600040101010101" charset="-122"/>
              <a:ea typeface="汉仪粗简黑简" panose="00020600040101010101" charset="-122"/>
              <a:cs typeface="汉仪粗简黑简" panose="00020600040101010101" charset="-122"/>
            </a:endParaRPr>
          </a:p>
        </p:txBody>
      </p:sp>
      <p:sp>
        <p:nvSpPr>
          <p:cNvPr id="9" name="文本框 8"/>
          <p:cNvSpPr txBox="1"/>
          <p:nvPr/>
        </p:nvSpPr>
        <p:spPr>
          <a:xfrm>
            <a:off x="2847975" y="2644775"/>
            <a:ext cx="6351270" cy="156845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lang="zh-CN" altLang="en-US" sz="4800" b="1" noProof="0" dirty="0">
                <a:ln>
                  <a:noFill/>
                </a:ln>
                <a:solidFill>
                  <a:srgbClr val="E8E2D6"/>
                </a:solidFill>
                <a:effectLst/>
                <a:uLnTx/>
                <a:uFillTx/>
                <a:latin typeface="汉仪粗简黑简" panose="00020600040101010101" charset="-122"/>
                <a:ea typeface="汉仪粗简黑简" panose="00020600040101010101" charset="-122"/>
                <a:sym typeface="+mn-ea"/>
              </a:rPr>
              <a:t>师生关系对英语学习及英语学业成绩的影响</a:t>
            </a:r>
            <a:endParaRPr kumimoji="0" lang="zh-CN" altLang="en-US" sz="4800" b="1"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ea"/>
              <a:sym typeface="+mn-lt"/>
            </a:endParaRPr>
          </a:p>
        </p:txBody>
      </p:sp>
      <p:sp>
        <p:nvSpPr>
          <p:cNvPr id="10" name="文本框 9"/>
          <p:cNvSpPr txBox="1"/>
          <p:nvPr/>
        </p:nvSpPr>
        <p:spPr>
          <a:xfrm>
            <a:off x="2651125" y="3935428"/>
            <a:ext cx="6889750" cy="618157"/>
          </a:xfrm>
          <a:prstGeom prst="rect">
            <a:avLst/>
          </a:prstGeom>
          <a:noFill/>
        </p:spPr>
        <p:txBody>
          <a:bodyPr wrap="square" rtlCol="0">
            <a:spAutoFit/>
          </a:bodyPr>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There are many variations of passages of Lorem Ipsum available, but the  majority have suffered alteration some form, by injected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humour</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or </a:t>
            </a:r>
            <a:r>
              <a:rPr kumimoji="0" lang="en-US" altLang="zh-CN" sz="1200" b="0" i="0" u="none" strike="noStrike" kern="1200" cap="none" spc="0" normalizeH="0" baseline="0" noProof="0" dirty="0" err="1">
                <a:ln>
                  <a:noFill/>
                </a:ln>
                <a:solidFill>
                  <a:srgbClr val="E8E2D6"/>
                </a:solidFill>
                <a:effectLst/>
                <a:uLnTx/>
                <a:uFillTx/>
                <a:latin typeface="汉仪粗简黑简" panose="00020600040101010101" charset="-122"/>
                <a:ea typeface="汉仪粗简黑简" panose="00020600040101010101" charset="-122"/>
                <a:cs typeface="+mn-cs"/>
              </a:rPr>
              <a:t>randomThere</a:t>
            </a:r>
            <a:r>
              <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rPr>
              <a:t> are</a:t>
            </a:r>
            <a:endParaRPr kumimoji="0" lang="en-US" altLang="zh-CN" sz="1200" b="0" i="0" u="none" strike="noStrike" kern="1200" cap="none" spc="0" normalizeH="0" baseline="0" noProof="0" dirty="0">
              <a:ln>
                <a:noFill/>
              </a:ln>
              <a:solidFill>
                <a:srgbClr val="E8E2D6"/>
              </a:solidFill>
              <a:effectLst/>
              <a:uLnTx/>
              <a:uFillTx/>
              <a:latin typeface="汉仪粗简黑简" panose="00020600040101010101" charset="-122"/>
              <a:ea typeface="汉仪粗简黑简" panose="00020600040101010101" charset="-122"/>
              <a:cs typeface="+mn-cs"/>
            </a:endParaRPr>
          </a:p>
        </p:txBody>
      </p:sp>
      <p:grpSp>
        <p:nvGrpSpPr>
          <p:cNvPr id="5" name="组合 4"/>
          <p:cNvGrpSpPr/>
          <p:nvPr/>
        </p:nvGrpSpPr>
        <p:grpSpPr>
          <a:xfrm>
            <a:off x="5231765" y="5175250"/>
            <a:ext cx="1727835" cy="262890"/>
            <a:chOff x="1224" y="7286"/>
            <a:chExt cx="2721" cy="414"/>
          </a:xfrm>
        </p:grpSpPr>
        <p:sp>
          <p:nvSpPr>
            <p:cNvPr id="12" name="燕尾形 11"/>
            <p:cNvSpPr/>
            <p:nvPr/>
          </p:nvSpPr>
          <p:spPr>
            <a:xfrm>
              <a:off x="1224"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燕尾形 12"/>
            <p:cNvSpPr/>
            <p:nvPr/>
          </p:nvSpPr>
          <p:spPr>
            <a:xfrm>
              <a:off x="1892"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2545"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燕尾形 23"/>
            <p:cNvSpPr/>
            <p:nvPr/>
          </p:nvSpPr>
          <p:spPr>
            <a:xfrm>
              <a:off x="3213" y="7286"/>
              <a:ext cx="733" cy="415"/>
            </a:xfrm>
            <a:prstGeom prst="chevron">
              <a:avLst/>
            </a:prstGeom>
            <a:solidFill>
              <a:srgbClr val="B07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19" name="矩形 18"/>
          <p:cNvSpPr/>
          <p:nvPr/>
        </p:nvSpPr>
        <p:spPr>
          <a:xfrm>
            <a:off x="215900" y="0"/>
            <a:ext cx="297492" cy="750440"/>
          </a:xfrm>
          <a:prstGeom prst="rect">
            <a:avLst/>
          </a:prstGeom>
          <a:solidFill>
            <a:srgbClr val="444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20" name="文本框 19"/>
          <p:cNvSpPr txBox="1"/>
          <p:nvPr/>
        </p:nvSpPr>
        <p:spPr>
          <a:xfrm>
            <a:off x="482600" y="148202"/>
            <a:ext cx="5069840" cy="460375"/>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rPr>
              <a:t>师生关系与英语</a:t>
            </a:r>
            <a:r>
              <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rPr>
              <a:t>学业成绩之间的</a:t>
            </a:r>
            <a:r>
              <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rPr>
              <a:t>关系</a:t>
            </a:r>
            <a:endPar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endParaRPr>
          </a:p>
        </p:txBody>
      </p:sp>
      <p:sp>
        <p:nvSpPr>
          <p:cNvPr id="21" name="矩形 20"/>
          <p:cNvSpPr/>
          <p:nvPr/>
        </p:nvSpPr>
        <p:spPr>
          <a:xfrm>
            <a:off x="513392" y="521289"/>
            <a:ext cx="3968144" cy="253916"/>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rPr>
              <a:t>There are many variations of passages of Lorem</a:t>
            </a:r>
            <a:endPar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endParaRPr>
          </a:p>
        </p:txBody>
      </p:sp>
      <p:sp>
        <p:nvSpPr>
          <p:cNvPr id="17" name="Text Box 81"/>
          <p:cNvSpPr txBox="1">
            <a:spLocks noChangeArrowheads="1"/>
          </p:cNvSpPr>
          <p:nvPr/>
        </p:nvSpPr>
        <p:spPr bwMode="auto">
          <a:xfrm>
            <a:off x="4712335" y="4767580"/>
            <a:ext cx="2874010" cy="459740"/>
          </a:xfrm>
          <a:prstGeom prst="rect">
            <a:avLst/>
          </a:prstGeom>
          <a:noFill/>
          <a:ln>
            <a:noFill/>
          </a:ln>
          <a:effectLst/>
          <a:extLst>
            <a:ext uri="{909E8E84-426E-40DD-AFC4-6F175D3DCCD1}">
              <a14:hiddenFill xmlns:a14="http://schemas.microsoft.com/office/drawing/2010/main">
                <a:gradFill rotWithShape="1">
                  <a:gsLst>
                    <a:gs pos="0">
                      <a:srgbClr val="FED0A2"/>
                    </a:gs>
                    <a:gs pos="100000">
                      <a:srgbClr val="FFEFDF"/>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marL="0" lvl="0" indent="0" algn="l" defTabSz="914400" rtl="0" eaLnBrk="1" latinLnBrk="0" hangingPunct="1">
              <a:lnSpc>
                <a:spcPct val="100000"/>
              </a:lnSpc>
              <a:buClrTx/>
              <a:buSzTx/>
              <a:buFontTx/>
              <a:buNone/>
            </a:pPr>
            <a:r>
              <a:rPr lang="en-US" altLang="zh-CN" sz="4400" b="1" dirty="0">
                <a:solidFill>
                  <a:srgbClr val="E8E2D6"/>
                </a:solidFill>
                <a:latin typeface="汉仪粗简黑简" panose="00020600040101010101" charset="-122"/>
                <a:ea typeface="汉仪粗简黑简" panose="00020600040101010101" charset="-122"/>
                <a:sym typeface="+mn-ea"/>
              </a:rPr>
              <a:t>2000000</a:t>
            </a:r>
            <a:r>
              <a:rPr lang="zh-CN" altLang="en-US" sz="1600" b="1" dirty="0">
                <a:solidFill>
                  <a:srgbClr val="E8E2D6"/>
                </a:solidFill>
                <a:latin typeface="汉仪粗简黑简" panose="00020600040101010101" charset="-122"/>
                <a:ea typeface="汉仪粗简黑简" panose="00020600040101010101" charset="-122"/>
                <a:sym typeface="+mn-ea"/>
              </a:rPr>
              <a:t>元</a:t>
            </a:r>
            <a:endParaRPr lang="zh-CN" altLang="en-US" sz="1600" b="1" dirty="0">
              <a:solidFill>
                <a:srgbClr val="E8E2D6"/>
              </a:solidFill>
              <a:latin typeface="汉仪粗简黑简" panose="00020600040101010101" charset="-122"/>
              <a:ea typeface="汉仪粗简黑简" panose="00020600040101010101" charset="-122"/>
              <a:sym typeface="+mn-ea"/>
            </a:endParaRPr>
          </a:p>
        </p:txBody>
      </p:sp>
      <p:pic>
        <p:nvPicPr>
          <p:cNvPr id="2" name="图片 1" descr="37bf5fa837c90a9727f760f8399822b"/>
          <p:cNvPicPr>
            <a:picLocks noChangeAspect="1"/>
          </p:cNvPicPr>
          <p:nvPr/>
        </p:nvPicPr>
        <p:blipFill>
          <a:blip r:embed="rId1"/>
          <a:stretch>
            <a:fillRect/>
          </a:stretch>
        </p:blipFill>
        <p:spPr>
          <a:xfrm>
            <a:off x="513080" y="1135380"/>
            <a:ext cx="10953750" cy="751205"/>
          </a:xfrm>
          <a:prstGeom prst="rect">
            <a:avLst/>
          </a:prstGeom>
        </p:spPr>
      </p:pic>
      <p:pic>
        <p:nvPicPr>
          <p:cNvPr id="3" name="图片 2" descr="1c934f6ee59d8e2cc14264ce7b33f75"/>
          <p:cNvPicPr>
            <a:picLocks noChangeAspect="1"/>
          </p:cNvPicPr>
          <p:nvPr/>
        </p:nvPicPr>
        <p:blipFill>
          <a:blip r:embed="rId2"/>
          <a:stretch>
            <a:fillRect/>
          </a:stretch>
        </p:blipFill>
        <p:spPr>
          <a:xfrm>
            <a:off x="513080" y="1886585"/>
            <a:ext cx="10953115" cy="1541780"/>
          </a:xfrm>
          <a:prstGeom prst="rect">
            <a:avLst/>
          </a:prstGeom>
        </p:spPr>
      </p:pic>
      <p:sp>
        <p:nvSpPr>
          <p:cNvPr id="4" name="圆角矩形 3"/>
          <p:cNvSpPr/>
          <p:nvPr/>
        </p:nvSpPr>
        <p:spPr>
          <a:xfrm>
            <a:off x="1667510" y="1059180"/>
            <a:ext cx="1009650" cy="2513330"/>
          </a:xfrm>
          <a:prstGeom prst="roundRect">
            <a:avLst/>
          </a:prstGeom>
          <a:ln>
            <a:solidFill>
              <a:srgbClr val="FF0000"/>
            </a:solidFill>
          </a:ln>
        </p:spPr>
        <p:style>
          <a:lnRef idx="3">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6" name="圆角矩形 5"/>
          <p:cNvSpPr/>
          <p:nvPr/>
        </p:nvSpPr>
        <p:spPr>
          <a:xfrm>
            <a:off x="4114800" y="906145"/>
            <a:ext cx="3687445" cy="2666365"/>
          </a:xfrm>
          <a:prstGeom prst="roundRect">
            <a:avLst/>
          </a:prstGeom>
          <a:ln>
            <a:solidFill>
              <a:srgbClr val="FF0000"/>
            </a:solidFill>
          </a:ln>
        </p:spPr>
        <p:style>
          <a:lnRef idx="3">
            <a:schemeClr val="accent1"/>
          </a:lnRef>
          <a:fillRef idx="0">
            <a:srgbClr val="FFFFFF"/>
          </a:fillRef>
          <a:effectRef idx="0">
            <a:srgbClr val="FFFFFF"/>
          </a:effectRef>
          <a:fontRef idx="minor">
            <a:schemeClr val="tx1"/>
          </a:fontRef>
        </p:style>
        <p:txBody>
          <a:bodyPr rtlCol="0" anchor="ctr"/>
          <a:p>
            <a:pPr algn="ctr"/>
            <a:endParaRPr lang="zh-CN" altLang="en-US"/>
          </a:p>
        </p:txBody>
      </p:sp>
      <p:pic>
        <p:nvPicPr>
          <p:cNvPr id="9" name="图片 8" descr="3560e67d3d4cc16b730577199dd1a6a"/>
          <p:cNvPicPr>
            <a:picLocks noChangeAspect="1"/>
          </p:cNvPicPr>
          <p:nvPr/>
        </p:nvPicPr>
        <p:blipFill>
          <a:blip r:embed="rId3"/>
          <a:stretch>
            <a:fillRect/>
          </a:stretch>
        </p:blipFill>
        <p:spPr>
          <a:xfrm>
            <a:off x="482600" y="3702685"/>
            <a:ext cx="10984865" cy="1676400"/>
          </a:xfrm>
          <a:prstGeom prst="rect">
            <a:avLst/>
          </a:prstGeom>
        </p:spPr>
      </p:pic>
      <p:sp>
        <p:nvSpPr>
          <p:cNvPr id="10" name="圆角矩形 9"/>
          <p:cNvSpPr/>
          <p:nvPr/>
        </p:nvSpPr>
        <p:spPr>
          <a:xfrm>
            <a:off x="1667510" y="3658870"/>
            <a:ext cx="976630" cy="1788795"/>
          </a:xfrm>
          <a:prstGeom prst="roundRect">
            <a:avLst/>
          </a:prstGeom>
          <a:ln>
            <a:solidFill>
              <a:srgbClr val="FF0000"/>
            </a:solidFill>
          </a:ln>
        </p:spPr>
        <p:style>
          <a:lnRef idx="3">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11" name="圆角矩形 10"/>
          <p:cNvSpPr/>
          <p:nvPr/>
        </p:nvSpPr>
        <p:spPr>
          <a:xfrm>
            <a:off x="4169410" y="3582035"/>
            <a:ext cx="3742055" cy="2096135"/>
          </a:xfrm>
          <a:prstGeom prst="roundRect">
            <a:avLst/>
          </a:prstGeom>
          <a:ln>
            <a:solidFill>
              <a:srgbClr val="FF0000"/>
            </a:solidFill>
          </a:ln>
        </p:spPr>
        <p:style>
          <a:lnRef idx="3">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12" name="文本框 11"/>
          <p:cNvSpPr txBox="1"/>
          <p:nvPr/>
        </p:nvSpPr>
        <p:spPr>
          <a:xfrm>
            <a:off x="559435" y="5733415"/>
            <a:ext cx="10885805" cy="1014730"/>
          </a:xfrm>
          <a:prstGeom prst="rect">
            <a:avLst/>
          </a:prstGeom>
          <a:noFill/>
        </p:spPr>
        <p:txBody>
          <a:bodyPr wrap="square" rtlCol="0">
            <a:spAutoFit/>
          </a:bodyPr>
          <a:p>
            <a:r>
              <a:rPr lang="zh-CN" altLang="en-US" sz="2000"/>
              <a:t>从以上数据来看，师生关系的好坏与英语学业成绩的优异程度有着直接关系。在学业成绩较优异的学生中，师生关系偏向于</a:t>
            </a:r>
            <a:r>
              <a:rPr lang="en-US" altLang="zh-CN" sz="2000"/>
              <a:t>“</a:t>
            </a:r>
            <a:r>
              <a:rPr lang="zh-CN" altLang="en-US" sz="2000"/>
              <a:t>比较好</a:t>
            </a:r>
            <a:r>
              <a:rPr lang="en-US" altLang="zh-CN" sz="2000"/>
              <a:t>”</a:t>
            </a:r>
            <a:r>
              <a:rPr lang="zh-CN" altLang="en-US" sz="2000"/>
              <a:t>与</a:t>
            </a:r>
            <a:r>
              <a:rPr lang="en-US" altLang="zh-CN" sz="2000"/>
              <a:t>“</a:t>
            </a:r>
            <a:r>
              <a:rPr lang="zh-CN" altLang="en-US" sz="2000"/>
              <a:t>非常好</a:t>
            </a:r>
            <a:r>
              <a:rPr lang="en-US" altLang="zh-CN" sz="2000"/>
              <a:t>”</a:t>
            </a:r>
            <a:r>
              <a:rPr lang="zh-CN" altLang="en-US" sz="2000"/>
              <a:t>；在学业成绩较为一般的学生中，师生关系偏向于</a:t>
            </a:r>
            <a:r>
              <a:rPr lang="en-US" altLang="zh-CN" sz="2000"/>
              <a:t>“</a:t>
            </a:r>
            <a:r>
              <a:rPr lang="zh-CN" altLang="en-US" sz="2000"/>
              <a:t>一般</a:t>
            </a:r>
            <a:r>
              <a:rPr lang="en-US" altLang="zh-CN" sz="2000"/>
              <a:t>”</a:t>
            </a:r>
            <a:r>
              <a:rPr lang="zh-CN" altLang="en-US" sz="2000"/>
              <a:t>，甚至出现了</a:t>
            </a:r>
            <a:r>
              <a:rPr lang="en-US" altLang="zh-CN" sz="2000"/>
              <a:t>“</a:t>
            </a:r>
            <a:r>
              <a:rPr lang="zh-CN" altLang="en-US" sz="2000"/>
              <a:t>比较差</a:t>
            </a:r>
            <a:r>
              <a:rPr lang="en-US" altLang="zh-CN" sz="2000"/>
              <a:t>”</a:t>
            </a:r>
            <a:r>
              <a:rPr lang="zh-CN" altLang="en-US" sz="2000"/>
              <a:t>。</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500" fill="hold"/>
                                        <p:tgtEl>
                                          <p:spTgt spid="10"/>
                                        </p:tgtEl>
                                        <p:attrNameLst>
                                          <p:attrName>ppt_x</p:attrName>
                                        </p:attrNameLst>
                                      </p:cBhvr>
                                      <p:tavLst>
                                        <p:tav tm="0">
                                          <p:val>
                                            <p:strVal val="#ppt_x"/>
                                          </p:val>
                                        </p:tav>
                                        <p:tav tm="100000">
                                          <p:val>
                                            <p:strVal val="#ppt_x"/>
                                          </p:val>
                                        </p:tav>
                                      </p:tavLst>
                                    </p:anim>
                                    <p:anim calcmode="lin" valueType="num">
                                      <p:cBhvr additive="base">
                                        <p:cTn id="3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additive="base">
                                        <p:cTn id="40" dur="500" fill="hold"/>
                                        <p:tgtEl>
                                          <p:spTgt spid="11"/>
                                        </p:tgtEl>
                                        <p:attrNameLst>
                                          <p:attrName>ppt_x</p:attrName>
                                        </p:attrNameLst>
                                      </p:cBhvr>
                                      <p:tavLst>
                                        <p:tav tm="0">
                                          <p:val>
                                            <p:strVal val="#ppt_x"/>
                                          </p:val>
                                        </p:tav>
                                        <p:tav tm="100000">
                                          <p:val>
                                            <p:strVal val="#ppt_x"/>
                                          </p:val>
                                        </p:tav>
                                      </p:tavLst>
                                    </p:anim>
                                    <p:anim calcmode="lin" valueType="num">
                                      <p:cBhvr additive="base">
                                        <p:cTn id="41"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grpId="0" nodeType="click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additive="base">
                                        <p:cTn id="46" dur="500" fill="hold"/>
                                        <p:tgtEl>
                                          <p:spTgt spid="12"/>
                                        </p:tgtEl>
                                        <p:attrNameLst>
                                          <p:attrName>ppt_x</p:attrName>
                                        </p:attrNameLst>
                                      </p:cBhvr>
                                      <p:tavLst>
                                        <p:tav tm="0">
                                          <p:val>
                                            <p:strVal val="#ppt_x"/>
                                          </p:val>
                                        </p:tav>
                                        <p:tav tm="100000">
                                          <p:val>
                                            <p:strVal val="#ppt_x"/>
                                          </p:val>
                                        </p:tav>
                                      </p:tavLst>
                                    </p:anim>
                                    <p:anim calcmode="lin" valueType="num">
                                      <p:cBhvr additive="base">
                                        <p:cTn id="4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6" grpId="0" animBg="1"/>
      <p:bldP spid="6" grpId="1" animBg="1"/>
      <p:bldP spid="10" grpId="0" animBg="1"/>
      <p:bldP spid="10" grpId="1" animBg="1"/>
      <p:bldP spid="11" grpId="0" animBg="1"/>
      <p:bldP spid="11" grpId="1" animBg="1"/>
      <p:bldP spid="12" grpId="0"/>
      <p:bldP spid="12"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8E2D6"/>
        </a:solidFill>
        <a:effectLst/>
      </p:bgPr>
    </p:bg>
    <p:spTree>
      <p:nvGrpSpPr>
        <p:cNvPr id="1" name=""/>
        <p:cNvGrpSpPr/>
        <p:nvPr/>
      </p:nvGrpSpPr>
      <p:grpSpPr/>
      <p:sp>
        <p:nvSpPr>
          <p:cNvPr id="19" name="矩形 18"/>
          <p:cNvSpPr/>
          <p:nvPr/>
        </p:nvSpPr>
        <p:spPr>
          <a:xfrm>
            <a:off x="215900" y="0"/>
            <a:ext cx="297492" cy="750440"/>
          </a:xfrm>
          <a:prstGeom prst="rect">
            <a:avLst/>
          </a:prstGeom>
          <a:solidFill>
            <a:srgbClr val="444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20" name="文本框 19"/>
          <p:cNvSpPr txBox="1"/>
          <p:nvPr/>
        </p:nvSpPr>
        <p:spPr>
          <a:xfrm>
            <a:off x="482600" y="148202"/>
            <a:ext cx="2931795" cy="460375"/>
          </a:xfrm>
          <a:prstGeom prst="rect">
            <a:avLst/>
          </a:prstGeom>
          <a:noFill/>
        </p:spPr>
        <p:txBody>
          <a:bodyPr wrap="non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rPr>
              <a:t>影响师生关系的</a:t>
            </a:r>
            <a:r>
              <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rPr>
              <a:t>因素</a:t>
            </a:r>
            <a:endParaRPr kumimoji="0" lang="zh-CN" altLang="en-US" sz="2400" b="1"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ea"/>
              <a:sym typeface="+mn-lt"/>
            </a:endParaRPr>
          </a:p>
        </p:txBody>
      </p:sp>
      <p:sp>
        <p:nvSpPr>
          <p:cNvPr id="21" name="矩形 20"/>
          <p:cNvSpPr/>
          <p:nvPr/>
        </p:nvSpPr>
        <p:spPr>
          <a:xfrm>
            <a:off x="513392" y="521289"/>
            <a:ext cx="3968144" cy="253916"/>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rPr>
              <a:t>There are many variations of passages of Lorem</a:t>
            </a:r>
            <a:endParaRPr kumimoji="0" lang="en-US" altLang="zh-CN" sz="1050" b="0" i="0" u="none" strike="noStrike" kern="1200" cap="none" spc="0" normalizeH="0" baseline="0" noProof="0" dirty="0">
              <a:ln>
                <a:noFill/>
              </a:ln>
              <a:solidFill>
                <a:srgbClr val="3F3F46"/>
              </a:solidFill>
              <a:effectLst/>
              <a:uLnTx/>
              <a:uFillTx/>
              <a:latin typeface="汉仪粗简黑简" panose="00020600040101010101" charset="-122"/>
              <a:ea typeface="汉仪粗简黑简" panose="00020600040101010101" charset="-122"/>
              <a:cs typeface="+mn-cs"/>
            </a:endParaRPr>
          </a:p>
        </p:txBody>
      </p:sp>
      <p:sp>
        <p:nvSpPr>
          <p:cNvPr id="17" name="Text Box 81"/>
          <p:cNvSpPr txBox="1">
            <a:spLocks noChangeArrowheads="1"/>
          </p:cNvSpPr>
          <p:nvPr/>
        </p:nvSpPr>
        <p:spPr bwMode="auto">
          <a:xfrm>
            <a:off x="4712335" y="4767580"/>
            <a:ext cx="2874010" cy="459740"/>
          </a:xfrm>
          <a:prstGeom prst="rect">
            <a:avLst/>
          </a:prstGeom>
          <a:noFill/>
          <a:ln>
            <a:noFill/>
          </a:ln>
          <a:effectLst/>
          <a:extLst>
            <a:ext uri="{909E8E84-426E-40DD-AFC4-6F175D3DCCD1}">
              <a14:hiddenFill xmlns:a14="http://schemas.microsoft.com/office/drawing/2010/main">
                <a:gradFill rotWithShape="1">
                  <a:gsLst>
                    <a:gs pos="0">
                      <a:srgbClr val="FED0A2"/>
                    </a:gs>
                    <a:gs pos="100000">
                      <a:srgbClr val="FFEFDF"/>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marL="0" lvl="0" indent="0" algn="l" defTabSz="914400" rtl="0" eaLnBrk="1" latinLnBrk="0" hangingPunct="1">
              <a:lnSpc>
                <a:spcPct val="100000"/>
              </a:lnSpc>
              <a:buClrTx/>
              <a:buSzTx/>
              <a:buFontTx/>
              <a:buNone/>
            </a:pPr>
            <a:r>
              <a:rPr lang="en-US" altLang="zh-CN" sz="4400" b="1" dirty="0">
                <a:solidFill>
                  <a:srgbClr val="E8E2D6"/>
                </a:solidFill>
                <a:latin typeface="汉仪粗简黑简" panose="00020600040101010101" charset="-122"/>
                <a:ea typeface="汉仪粗简黑简" panose="00020600040101010101" charset="-122"/>
                <a:sym typeface="+mn-ea"/>
              </a:rPr>
              <a:t>2000000</a:t>
            </a:r>
            <a:r>
              <a:rPr lang="zh-CN" altLang="en-US" sz="1600" b="1" dirty="0">
                <a:solidFill>
                  <a:srgbClr val="E8E2D6"/>
                </a:solidFill>
                <a:latin typeface="汉仪粗简黑简" panose="00020600040101010101" charset="-122"/>
                <a:ea typeface="汉仪粗简黑简" panose="00020600040101010101" charset="-122"/>
                <a:sym typeface="+mn-ea"/>
              </a:rPr>
              <a:t>元</a:t>
            </a:r>
            <a:endParaRPr lang="zh-CN" altLang="en-US" sz="1600" b="1" dirty="0">
              <a:solidFill>
                <a:srgbClr val="E8E2D6"/>
              </a:solidFill>
              <a:latin typeface="汉仪粗简黑简" panose="00020600040101010101" charset="-122"/>
              <a:ea typeface="汉仪粗简黑简" panose="00020600040101010101" charset="-122"/>
              <a:sym typeface="+mn-ea"/>
            </a:endParaRPr>
          </a:p>
        </p:txBody>
      </p:sp>
      <p:pic>
        <p:nvPicPr>
          <p:cNvPr id="5" name="图片 4" descr="c3fd5e45741ba15bf751526cca4c932"/>
          <p:cNvPicPr>
            <a:picLocks noChangeAspect="1"/>
          </p:cNvPicPr>
          <p:nvPr/>
        </p:nvPicPr>
        <p:blipFill>
          <a:blip r:embed="rId1"/>
          <a:stretch>
            <a:fillRect/>
          </a:stretch>
        </p:blipFill>
        <p:spPr>
          <a:xfrm>
            <a:off x="6622415" y="1290320"/>
            <a:ext cx="4211320" cy="1035685"/>
          </a:xfrm>
          <a:prstGeom prst="rect">
            <a:avLst/>
          </a:prstGeom>
        </p:spPr>
      </p:pic>
      <p:pic>
        <p:nvPicPr>
          <p:cNvPr id="7" name="图片 6" descr="d2b8adc70a3c4f223b458eb5b0dd2b8"/>
          <p:cNvPicPr>
            <a:picLocks noChangeAspect="1"/>
          </p:cNvPicPr>
          <p:nvPr/>
        </p:nvPicPr>
        <p:blipFill>
          <a:blip r:embed="rId2"/>
          <a:stretch>
            <a:fillRect/>
          </a:stretch>
        </p:blipFill>
        <p:spPr>
          <a:xfrm>
            <a:off x="6622415" y="4531995"/>
            <a:ext cx="4597400" cy="1035050"/>
          </a:xfrm>
          <a:prstGeom prst="rect">
            <a:avLst/>
          </a:prstGeom>
        </p:spPr>
      </p:pic>
      <p:pic>
        <p:nvPicPr>
          <p:cNvPr id="8" name="图片 7" descr="768942e85e3ec3d7afd9bc2d538b6c8"/>
          <p:cNvPicPr>
            <a:picLocks noChangeAspect="1"/>
          </p:cNvPicPr>
          <p:nvPr/>
        </p:nvPicPr>
        <p:blipFill>
          <a:blip r:embed="rId3"/>
          <a:stretch>
            <a:fillRect/>
          </a:stretch>
        </p:blipFill>
        <p:spPr>
          <a:xfrm>
            <a:off x="6622415" y="2959100"/>
            <a:ext cx="3848100" cy="939800"/>
          </a:xfrm>
          <a:prstGeom prst="rect">
            <a:avLst/>
          </a:prstGeom>
        </p:spPr>
      </p:pic>
      <p:sp>
        <p:nvSpPr>
          <p:cNvPr id="13" name="文本框 12"/>
          <p:cNvSpPr txBox="1"/>
          <p:nvPr/>
        </p:nvSpPr>
        <p:spPr>
          <a:xfrm>
            <a:off x="301625" y="1142365"/>
            <a:ext cx="5794375" cy="5955665"/>
          </a:xfrm>
          <a:prstGeom prst="rect">
            <a:avLst/>
          </a:prstGeom>
          <a:noFill/>
        </p:spPr>
        <p:txBody>
          <a:bodyPr wrap="square" rtlCol="0">
            <a:noAutofit/>
          </a:bodyPr>
          <a:p>
            <a:r>
              <a:rPr lang="en-US" altLang="zh-CN" sz="2000"/>
              <a:t>       </a:t>
            </a:r>
            <a:r>
              <a:rPr lang="zh-CN" altLang="en-US" sz="2000"/>
              <a:t>根据问卷收集到不太喜欢老师的原因中发现，影响师生关系的因素对于学生来说</a:t>
            </a:r>
            <a:r>
              <a:rPr lang="zh-CN" altLang="en-US" sz="2000" b="1"/>
              <a:t>首先是教师讲课的有趣性</a:t>
            </a:r>
            <a:r>
              <a:rPr lang="zh-CN" altLang="en-US" sz="2000"/>
              <a:t>，有些年龄偏大的老师讲课比较程序化、平铺直叙，学生听起来枯燥。</a:t>
            </a:r>
            <a:r>
              <a:rPr lang="zh-CN" altLang="en-US" sz="2000" b="1"/>
              <a:t>第二是老师对待学生是否严厉</a:t>
            </a:r>
            <a:r>
              <a:rPr lang="zh-CN" altLang="en-US" sz="2000"/>
              <a:t>。如果老师过于严厉，学生自然而然产生畏惧感，不愿和老师进行私下交流。如果老师较为平易近人，学生愿意与老师进行交谈，会主动去寻求老师的帮助。</a:t>
            </a:r>
            <a:r>
              <a:rPr lang="zh-CN" altLang="en-US" sz="2000" b="1"/>
              <a:t>第三为教师的教学水平。</a:t>
            </a:r>
            <a:r>
              <a:rPr lang="zh-CN" altLang="en-US" sz="2000"/>
              <a:t>教学水平差的教师会让学生产生一种轻视感，认为教师还不如自己。最后是学生认为自己不被重视或受到不平等待遇。该行为的产生会让学生感受到冷落感和歧视感，从而疏远教师。</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linds(horizontal)">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blinds(horizontal)">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linds(horizontal)">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Lst>
  </p:timing>
</p:sld>
</file>

<file path=ppt/tags/tag1.xml><?xml version="1.0" encoding="utf-8"?>
<p:tagLst xmlns:p="http://schemas.openxmlformats.org/presentationml/2006/main">
  <p:tag name="KSO_WM_FULL_TEXT_BEAUTIFY_COPY_ID" val="7"/>
</p:tagLst>
</file>

<file path=ppt/tags/tag10.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11.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12.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13.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14.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15.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16.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17.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18.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19.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2.xml><?xml version="1.0" encoding="utf-8"?>
<p:tagLst xmlns:p="http://schemas.openxmlformats.org/presentationml/2006/main">
  <p:tag name="KSO_WM_FULL_TEXT_BEAUTIFY_COPY_ID" val="9"/>
</p:tagLst>
</file>

<file path=ppt/tags/tag20.xml><?xml version="1.0" encoding="utf-8"?>
<p:tagLst xmlns:p="http://schemas.openxmlformats.org/presentationml/2006/main">
  <p:tag name="KSO_WM_FULL_TEXT_BEAUTIFY_COPY_ID" val="9"/>
</p:tagLst>
</file>

<file path=ppt/tags/tag21.xml><?xml version="1.0" encoding="utf-8"?>
<p:tagLst xmlns:p="http://schemas.openxmlformats.org/presentationml/2006/main">
  <p:tag name="KSO_WM_FULL_TEXT_BEAUTIFY_COPY_ID" val="9"/>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FULL_TEXT_BEAUTIFY_COPY_ID" val="9"/>
</p:tagLst>
</file>

<file path=ppt/tags/tag24.xml><?xml version="1.0" encoding="utf-8"?>
<p:tagLst xmlns:p="http://schemas.openxmlformats.org/presentationml/2006/main">
  <p:tag name="KSO_WM_FULL_TEXT_BEAUTIFY_COPY_ID" val="9"/>
</p:tagLst>
</file>

<file path=ppt/tags/tag25.xml><?xml version="1.0" encoding="utf-8"?>
<p:tagLst xmlns:p="http://schemas.openxmlformats.org/presentationml/2006/main">
  <p:tag name="KSO_WM_FULL_TEXT_BEAUTIFY_COPY_ID" val="7"/>
</p:tagLst>
</file>

<file path=ppt/tags/tag26.xml><?xml version="1.0" encoding="utf-8"?>
<p:tagLst xmlns:p="http://schemas.openxmlformats.org/presentationml/2006/main">
  <p:tag name="KSO_WM_FULL_TEXT_BEAUTIFY_COPY_ID" val="10"/>
</p:tagLst>
</file>

<file path=ppt/tags/tag27.xml><?xml version="1.0" encoding="utf-8"?>
<p:tagLst xmlns:p="http://schemas.openxmlformats.org/presentationml/2006/main">
  <p:tag name="KSO_WM_FULL_TEXT_BEAUTIFY_COPY_ID" val="9"/>
</p:tagLst>
</file>

<file path=ppt/tags/tag28.xml><?xml version="1.0" encoding="utf-8"?>
<p:tagLst xmlns:p="http://schemas.openxmlformats.org/presentationml/2006/main">
  <p:tag name="commondata" val="eyJjb3VudCI6MywiaGRpZCI6IjE5YTQzZWJkZGVjYjcxODlmNDJkZmVmMmJiYzg5MjJmIiwidXNlckNvdW50IjoyfQ=="/>
</p:tagLst>
</file>

<file path=ppt/tags/tag3.xml><?xml version="1.0" encoding="utf-8"?>
<p:tagLst xmlns:p="http://schemas.openxmlformats.org/presentationml/2006/main">
  <p:tag name="KSO_WM_FULL_TEXT_BEAUTIFY_COPY_ID" val="10"/>
</p:tagLst>
</file>

<file path=ppt/tags/tag4.xml><?xml version="1.0" encoding="utf-8"?>
<p:tagLst xmlns:p="http://schemas.openxmlformats.org/presentationml/2006/main">
  <p:tag name="KSO_WM_FULL_TEXT_BEAUTIFY_COPY_ID" val="9"/>
</p:tagLst>
</file>

<file path=ppt/tags/tag5.xml><?xml version="1.0" encoding="utf-8"?>
<p:tagLst xmlns:p="http://schemas.openxmlformats.org/presentationml/2006/main">
  <p:tag name="KSO_WM_FULL_TEXT_BEAUTIFY_COPY_ID" val="3"/>
</p:tagLst>
</file>

<file path=ppt/tags/tag6.xml><?xml version="1.0" encoding="utf-8"?>
<p:tagLst xmlns:p="http://schemas.openxmlformats.org/presentationml/2006/main">
  <p:tag name="KSO_WM_FULL_TEXT_BEAUTIFY_COPY_ID" val="9"/>
</p:tagLst>
</file>

<file path=ppt/tags/tag7.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8.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ags/tag9.xml><?xml version="1.0" encoding="utf-8"?>
<p:tagLst xmlns:p="http://schemas.openxmlformats.org/presentationml/2006/main">
  <p:tag name="KSO_WM_DIAGRAM_VIRTUALLY_FRAME" val="{&quot;height&quot;:331.1104724409449,&quot;left&quot;:468.85007874015747,&quot;top&quot;:152.04480314960628,&quot;width&quot;:365.0346456692913}"/>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2995</Words>
  <Application>WPS 演示</Application>
  <PresentationFormat>宽屏</PresentationFormat>
  <Paragraphs>128</Paragraphs>
  <Slides>13</Slides>
  <Notes>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13</vt:i4>
      </vt:variant>
    </vt:vector>
  </HeadingPairs>
  <TitlesOfParts>
    <vt:vector size="23" baseType="lpstr">
      <vt:lpstr>Arial</vt:lpstr>
      <vt:lpstr>宋体</vt:lpstr>
      <vt:lpstr>Wingdings</vt:lpstr>
      <vt:lpstr>汉仪粗简黑简</vt:lpstr>
      <vt:lpstr>等线</vt:lpstr>
      <vt:lpstr>Calibri</vt:lpstr>
      <vt:lpstr>微软雅黑</vt:lpstr>
      <vt:lpstr>Arial Unicode MS</vt:lpstr>
      <vt:lpstr>等线 Light</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miao</dc:creator>
  <cp:lastModifiedBy>虾仔</cp:lastModifiedBy>
  <cp:revision>42</cp:revision>
  <dcterms:created xsi:type="dcterms:W3CDTF">2022-06-06T15:01:00Z</dcterms:created>
  <dcterms:modified xsi:type="dcterms:W3CDTF">2024-02-09T02:48:17Z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2052-12.1.0.16250</vt:lpwstr>
  </property>
  <property fmtid="{D5CDD505-2E9C-101B-9397-08002B2CF9AE}" pid="3" name="ICV">
    <vt:lpwstr>570E888126B14F0A81B925A41813EA74_11</vt:lpwstr>
  </property>
  <property fmtid="{D5CDD505-2E9C-101B-9397-08002B2CF9AE}" pid="4" name="KSOTemplateUUID">
    <vt:lpwstr>v1.0_mb_rxfvMYbCpUk4ET9bg4IS7g==</vt:lpwstr>
  </property>
</Properties>
</file>

<file path=docProps/thumbnail.jpeg>
</file>